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7" r:id="rId2"/>
    <p:sldId id="256" r:id="rId3"/>
    <p:sldId id="257" r:id="rId4"/>
    <p:sldId id="258" r:id="rId5"/>
    <p:sldId id="259" r:id="rId6"/>
    <p:sldId id="271" r:id="rId7"/>
    <p:sldId id="260" r:id="rId8"/>
    <p:sldId id="261" r:id="rId9"/>
    <p:sldId id="269" r:id="rId10"/>
    <p:sldId id="270" r:id="rId11"/>
    <p:sldId id="26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67588" autoAdjust="0"/>
  </p:normalViewPr>
  <p:slideViewPr>
    <p:cSldViewPr>
      <p:cViewPr varScale="1">
        <p:scale>
          <a:sx n="45" d="100"/>
          <a:sy n="45" d="100"/>
        </p:scale>
        <p:origin x="-1829"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20F88BA-C213-4932-871F-69EC0E66D611}" type="datetimeFigureOut">
              <a:rPr lang="en-US" smtClean="0"/>
              <a:t>8/22/2014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41737AA-35A3-4E38-A46D-C4B083A093C5}" type="slidenum">
              <a:rPr lang="en-US" smtClean="0"/>
              <a:t>‹#›</a:t>
            </a:fld>
            <a:endParaRPr lang="en-US"/>
          </a:p>
        </p:txBody>
      </p:sp>
    </p:spTree>
    <p:extLst>
      <p:ext uri="{BB962C8B-B14F-4D97-AF65-F5344CB8AC3E}">
        <p14:creationId xmlns:p14="http://schemas.microsoft.com/office/powerpoint/2010/main" val="3749425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1737AA-35A3-4E38-A46D-C4B083A093C5}" type="slidenum">
              <a:rPr lang="en-US" smtClean="0"/>
              <a:t>1</a:t>
            </a:fld>
            <a:endParaRPr lang="en-US"/>
          </a:p>
        </p:txBody>
      </p:sp>
    </p:spTree>
    <p:extLst>
      <p:ext uri="{BB962C8B-B14F-4D97-AF65-F5344CB8AC3E}">
        <p14:creationId xmlns:p14="http://schemas.microsoft.com/office/powerpoint/2010/main" val="1586021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666"/>
            <a:r>
              <a:rPr lang="en-US" dirty="0" smtClean="0"/>
              <a:t>And if</a:t>
            </a:r>
            <a:r>
              <a:rPr lang="en-US" baseline="0" dirty="0" smtClean="0"/>
              <a:t> you or anyone you know spots any kind of scam, the Federal Trade Commission would like to hear about it. Please call them or go online to file a complaint. FTC investigators go through the database all the time, looking for cases. Your report could make a real difference.</a:t>
            </a:r>
            <a:endParaRPr lang="en-US" dirty="0" smtClean="0"/>
          </a:p>
          <a:p>
            <a:endParaRPr lang="en-US" dirty="0"/>
          </a:p>
        </p:txBody>
      </p:sp>
      <p:sp>
        <p:nvSpPr>
          <p:cNvPr id="4" name="Slide Number Placeholder 3"/>
          <p:cNvSpPr>
            <a:spLocks noGrp="1"/>
          </p:cNvSpPr>
          <p:nvPr>
            <p:ph type="sldNum" sz="quarter" idx="10"/>
          </p:nvPr>
        </p:nvSpPr>
        <p:spPr/>
        <p:txBody>
          <a:bodyPr/>
          <a:lstStyle/>
          <a:p>
            <a:fld id="{D41737AA-35A3-4E38-A46D-C4B083A093C5}"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7045397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 taking the time to talk with me today, and for sharing your stories with the group.</a:t>
            </a:r>
            <a:r>
              <a:rPr lang="en-US" baseline="0" dirty="0" smtClean="0"/>
              <a:t> I hope it’s been useful.</a:t>
            </a:r>
            <a:endParaRPr lang="en-US" dirty="0" smtClean="0"/>
          </a:p>
          <a:p>
            <a:endParaRPr lang="en-US" dirty="0" smtClean="0"/>
          </a:p>
          <a:p>
            <a:r>
              <a:rPr lang="en-US" dirty="0" smtClean="0"/>
              <a:t>Questions? (Remind people to</a:t>
            </a:r>
            <a:r>
              <a:rPr lang="en-US" baseline="0" dirty="0" smtClean="0"/>
              <a:t> take materials for friends and family.)</a:t>
            </a:r>
          </a:p>
          <a:p>
            <a:endParaRPr lang="en-US" baseline="0" dirty="0" smtClean="0"/>
          </a:p>
          <a:p>
            <a:r>
              <a:rPr lang="en-US" baseline="0" dirty="0" smtClean="0"/>
              <a:t>Thanks!</a:t>
            </a:r>
            <a:endParaRPr lang="en-US" dirty="0"/>
          </a:p>
        </p:txBody>
      </p:sp>
      <p:sp>
        <p:nvSpPr>
          <p:cNvPr id="4" name="Slide Number Placeholder 3"/>
          <p:cNvSpPr>
            <a:spLocks noGrp="1"/>
          </p:cNvSpPr>
          <p:nvPr>
            <p:ph type="sldNum" sz="quarter" idx="10"/>
          </p:nvPr>
        </p:nvSpPr>
        <p:spPr/>
        <p:txBody>
          <a:bodyPr/>
          <a:lstStyle/>
          <a:p>
            <a:fld id="{D41737AA-35A3-4E38-A46D-C4B083A093C5}" type="slidenum">
              <a:rPr lang="en-US">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971341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introductions.</a:t>
            </a:r>
          </a:p>
          <a:p>
            <a:endParaRPr lang="en-US" dirty="0" smtClean="0"/>
          </a:p>
          <a:p>
            <a:r>
              <a:rPr lang="en-US" dirty="0" smtClean="0"/>
              <a:t>Hand out materials, if you have some.</a:t>
            </a:r>
            <a:r>
              <a:rPr lang="en-US" baseline="0" dirty="0" smtClean="0"/>
              <a:t> Use activity, </a:t>
            </a:r>
            <a:r>
              <a:rPr lang="en-US" baseline="0" dirty="0" smtClean="0"/>
              <a:t>if desired</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D41737AA-35A3-4E38-A46D-C4B083A093C5}" type="slidenum">
              <a:rPr lang="en-US" smtClean="0"/>
              <a:t>2</a:t>
            </a:fld>
            <a:endParaRPr lang="en-US"/>
          </a:p>
        </p:txBody>
      </p:sp>
    </p:spTree>
    <p:extLst>
      <p:ext uri="{BB962C8B-B14F-4D97-AF65-F5344CB8AC3E}">
        <p14:creationId xmlns:p14="http://schemas.microsoft.com/office/powerpoint/2010/main" val="2971341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a:t>
            </a:r>
            <a:r>
              <a:rPr lang="en-US" baseline="0" dirty="0" smtClean="0"/>
              <a:t>, we’re going to talk </a:t>
            </a:r>
            <a:r>
              <a:rPr lang="en-US" baseline="0" dirty="0" smtClean="0"/>
              <a:t>about the intersection of two subjects we all </a:t>
            </a:r>
            <a:r>
              <a:rPr lang="en-US" baseline="0" dirty="0" smtClean="0"/>
              <a:t>know </a:t>
            </a:r>
            <a:r>
              <a:rPr lang="en-US" baseline="0" dirty="0" smtClean="0"/>
              <a:t>something about: health care, and scams. </a:t>
            </a:r>
            <a:endParaRPr lang="en-US" baseline="0" dirty="0" smtClean="0"/>
          </a:p>
          <a:p>
            <a:endParaRPr lang="en-US" baseline="0" dirty="0" smtClean="0"/>
          </a:p>
          <a:p>
            <a:r>
              <a:rPr lang="en-US" baseline="0" dirty="0" smtClean="0"/>
              <a:t>We’ve all spent </a:t>
            </a:r>
            <a:r>
              <a:rPr lang="en-US" baseline="0" dirty="0" smtClean="0"/>
              <a:t>some time with the health care system, in some way. And I’ll bet every person knows a thing or two about scams of different kinds. We might even have some experience with health care scams. I’m hoping that we can share those stories here today, and leave here ready to pass on what we know to others who might need some more information.</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D41737AA-35A3-4E38-A46D-C4B083A093C5}" type="slidenum">
              <a:rPr lang="en-US" smtClean="0"/>
              <a:t>3</a:t>
            </a:fld>
            <a:endParaRPr lang="en-US"/>
          </a:p>
        </p:txBody>
      </p:sp>
    </p:spTree>
    <p:extLst>
      <p:ext uri="{BB962C8B-B14F-4D97-AF65-F5344CB8AC3E}">
        <p14:creationId xmlns:p14="http://schemas.microsoft.com/office/powerpoint/2010/main" val="1127143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do health care scams look like? And</a:t>
            </a:r>
            <a:r>
              <a:rPr lang="en-US" baseline="0" dirty="0" smtClean="0"/>
              <a:t> how do they work? </a:t>
            </a:r>
          </a:p>
          <a:p>
            <a:endParaRPr lang="en-US" baseline="0" dirty="0" smtClean="0"/>
          </a:p>
          <a:p>
            <a:r>
              <a:rPr lang="en-US" baseline="0" dirty="0" smtClean="0"/>
              <a:t>Health care scams tend to show up when health care is in the news, or on your mind – for example, during Medicare or other insurance open season. Or when there are lots of headlines about health care. </a:t>
            </a:r>
          </a:p>
          <a:p>
            <a:endParaRPr lang="en-US" baseline="0" dirty="0" smtClean="0"/>
          </a:p>
          <a:p>
            <a:r>
              <a:rPr lang="en-US" dirty="0"/>
              <a:t>You might start seeing ads on TV, or get an email or call. Has anyone ever gotten a call or email like this? Or even someone who came to your door? What about seeing TV ads? [DISCUSSION]</a:t>
            </a:r>
          </a:p>
          <a:p>
            <a:endParaRPr lang="en-US" dirty="0"/>
          </a:p>
        </p:txBody>
      </p:sp>
      <p:sp>
        <p:nvSpPr>
          <p:cNvPr id="4" name="Slide Number Placeholder 3"/>
          <p:cNvSpPr>
            <a:spLocks noGrp="1"/>
          </p:cNvSpPr>
          <p:nvPr>
            <p:ph type="sldNum" sz="quarter" idx="10"/>
          </p:nvPr>
        </p:nvSpPr>
        <p:spPr/>
        <p:txBody>
          <a:bodyPr/>
          <a:lstStyle/>
          <a:p>
            <a:fld id="{D41737AA-35A3-4E38-A46D-C4B083A093C5}" type="slidenum">
              <a:rPr lang="en-US" smtClean="0"/>
              <a:t>4</a:t>
            </a:fld>
            <a:endParaRPr lang="en-US"/>
          </a:p>
        </p:txBody>
      </p:sp>
    </p:spTree>
    <p:extLst>
      <p:ext uri="{BB962C8B-B14F-4D97-AF65-F5344CB8AC3E}">
        <p14:creationId xmlns:p14="http://schemas.microsoft.com/office/powerpoint/2010/main" val="1865505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if you’ve never seen this scam, you can watch for it during the next open season. But what are the scammers saying?</a:t>
            </a:r>
          </a:p>
          <a:p>
            <a:endParaRPr lang="en-US" dirty="0"/>
          </a:p>
          <a:p>
            <a:r>
              <a:rPr lang="en-US" dirty="0"/>
              <a:t>Usually, the scammers’ message is this: You need to do something to keep your health insurance. If you </a:t>
            </a:r>
            <a:r>
              <a:rPr lang="en-US" dirty="0" smtClean="0"/>
              <a:t>don’t do it, all </a:t>
            </a:r>
            <a:r>
              <a:rPr lang="en-US" dirty="0"/>
              <a:t>will be lost – or something along those </a:t>
            </a:r>
            <a:r>
              <a:rPr lang="en-US" dirty="0" smtClean="0"/>
              <a:t>lines. The</a:t>
            </a:r>
            <a:r>
              <a:rPr lang="en-US" baseline="0" dirty="0" smtClean="0"/>
              <a:t> scammers’ messages are </a:t>
            </a:r>
            <a:r>
              <a:rPr lang="en-US" dirty="0" smtClean="0"/>
              <a:t>definitely something dramatic, and can frankly be</a:t>
            </a:r>
            <a:r>
              <a:rPr lang="en-US" baseline="0" dirty="0" smtClean="0"/>
              <a:t> a little frightening</a:t>
            </a:r>
            <a:r>
              <a:rPr lang="en-US" dirty="0" smtClean="0"/>
              <a:t>.</a:t>
            </a:r>
            <a:endParaRPr lang="en-US" dirty="0"/>
          </a:p>
          <a:p>
            <a:endParaRPr lang="en-US" dirty="0"/>
          </a:p>
          <a:p>
            <a:r>
              <a:rPr lang="en-US" dirty="0"/>
              <a:t>Sometimes they’ll tell you to call </a:t>
            </a:r>
            <a:r>
              <a:rPr lang="en-US" dirty="0" smtClean="0"/>
              <a:t>a number or </a:t>
            </a:r>
            <a:r>
              <a:rPr lang="en-US" dirty="0"/>
              <a:t>go to a website to get a new health insurance or Medicare card. Or they might call and ask for your Medicare number so they can issue you a new card. And they might try to sell you new and “better” insurance that gives you discounts.</a:t>
            </a:r>
          </a:p>
          <a:p>
            <a:endParaRPr lang="en-US" dirty="0"/>
          </a:p>
          <a:p>
            <a:r>
              <a:rPr lang="en-US" dirty="0"/>
              <a:t>They’ll be in a big hurry, encouraging you to act now or lose your health care coverage. </a:t>
            </a:r>
          </a:p>
        </p:txBody>
      </p:sp>
      <p:sp>
        <p:nvSpPr>
          <p:cNvPr id="4" name="Slide Number Placeholder 3"/>
          <p:cNvSpPr>
            <a:spLocks noGrp="1"/>
          </p:cNvSpPr>
          <p:nvPr>
            <p:ph type="sldNum" sz="quarter" idx="10"/>
          </p:nvPr>
        </p:nvSpPr>
        <p:spPr/>
        <p:txBody>
          <a:bodyPr/>
          <a:lstStyle/>
          <a:p>
            <a:fld id="{D41737AA-35A3-4E38-A46D-C4B083A093C5}" type="slidenum">
              <a:rPr lang="en-US" smtClean="0"/>
              <a:t>5</a:t>
            </a:fld>
            <a:endParaRPr lang="en-US"/>
          </a:p>
        </p:txBody>
      </p:sp>
    </p:spTree>
    <p:extLst>
      <p:ext uri="{BB962C8B-B14F-4D97-AF65-F5344CB8AC3E}">
        <p14:creationId xmlns:p14="http://schemas.microsoft.com/office/powerpoint/2010/main" val="583748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 course, you know that you don’t actually</a:t>
            </a:r>
            <a:r>
              <a:rPr lang="en-US" baseline="0" dirty="0" smtClean="0"/>
              <a:t> need any of these things. No one from Medicare will ever call you to tell you that you need a new Medicare card – or ask you for your Medicare number or a credit card. In fact, no one from the government will ever call or email you, asking for money or your personal </a:t>
            </a:r>
            <a:r>
              <a:rPr lang="en-US" baseline="0" dirty="0" smtClean="0"/>
              <a:t>information. Neither will anyone from an insurance company. </a:t>
            </a:r>
            <a:endParaRPr lang="en-US" baseline="0" dirty="0" smtClean="0"/>
          </a:p>
          <a:p>
            <a:endParaRPr lang="en-US" baseline="0" dirty="0" smtClean="0"/>
          </a:p>
          <a:p>
            <a:r>
              <a:rPr lang="en-US" baseline="0" dirty="0" smtClean="0"/>
              <a:t>So-called “discounted” insurance is an offer that goes around almost every year. The scammers promote it as a great savings to you – but when you look into what it does for you, it’s often </a:t>
            </a:r>
            <a:r>
              <a:rPr lang="en-US" baseline="0" dirty="0" smtClean="0"/>
              <a:t>just a </a:t>
            </a:r>
            <a:r>
              <a:rPr lang="en-US" baseline="0" dirty="0" smtClean="0"/>
              <a:t>card that offers discounts on prescriptions, where it’s accepted. These are called Medical Discount </a:t>
            </a:r>
            <a:r>
              <a:rPr lang="en-US" baseline="0" dirty="0" smtClean="0"/>
              <a:t>Plans. They </a:t>
            </a:r>
            <a:r>
              <a:rPr lang="en-US" u="sng" baseline="0" dirty="0" smtClean="0"/>
              <a:t>can</a:t>
            </a:r>
            <a:r>
              <a:rPr lang="en-US" baseline="0" dirty="0" smtClean="0"/>
              <a:t> be ways for some people to save money on health care costs. But, </a:t>
            </a:r>
            <a:r>
              <a:rPr lang="en-US" baseline="0" dirty="0" smtClean="0"/>
              <a:t>most important, they’re not </a:t>
            </a:r>
            <a:r>
              <a:rPr lang="en-US" baseline="0" dirty="0" smtClean="0"/>
              <a:t>the same thing as health </a:t>
            </a:r>
            <a:r>
              <a:rPr lang="en-US" baseline="0" dirty="0" smtClean="0"/>
              <a:t>insurance</a:t>
            </a:r>
            <a:r>
              <a:rPr lang="en-US" baseline="0" dirty="0" smtClean="0"/>
              <a:t>. Only the scammers don’t present it to you that way. </a:t>
            </a:r>
            <a:endParaRPr lang="en-US" baseline="0" dirty="0" smtClean="0"/>
          </a:p>
          <a:p>
            <a:endParaRPr lang="en-US" baseline="0" dirty="0" smtClean="0"/>
          </a:p>
          <a:p>
            <a:r>
              <a:rPr lang="en-US" baseline="0" dirty="0" smtClean="0"/>
              <a:t>Finally, one thing these scams have in common is that they want you to act now. Why would that be, do you think? [DISCUSSION]</a:t>
            </a:r>
          </a:p>
          <a:p>
            <a:endParaRPr lang="en-US" baseline="0" dirty="0" smtClean="0"/>
          </a:p>
          <a:p>
            <a:r>
              <a:rPr lang="en-US" baseline="0" dirty="0" smtClean="0"/>
              <a:t>Prompts, if needed</a:t>
            </a:r>
            <a:r>
              <a:rPr lang="en-US" baseline="0" dirty="0" smtClean="0"/>
              <a:t>:</a:t>
            </a:r>
            <a:endParaRPr lang="en-US" baseline="0" dirty="0" smtClean="0"/>
          </a:p>
          <a:p>
            <a:pPr marL="174708" indent="-174708">
              <a:buFont typeface="Arial" panose="020B0604020202020204" pitchFamily="34" charset="0"/>
              <a:buChar char="•"/>
            </a:pPr>
            <a:r>
              <a:rPr lang="en-US" baseline="0" dirty="0" smtClean="0"/>
              <a:t>To </a:t>
            </a:r>
            <a:r>
              <a:rPr lang="en-US" baseline="0" dirty="0" smtClean="0"/>
              <a:t>your money, your Medicare/Social Security number/health insurance number/credit card or bank information faster</a:t>
            </a:r>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D41737AA-35A3-4E38-A46D-C4B083A093C5}" type="slidenum">
              <a:rPr lang="en-US" smtClean="0"/>
              <a:t>6</a:t>
            </a:fld>
            <a:endParaRPr lang="en-US"/>
          </a:p>
        </p:txBody>
      </p:sp>
    </p:spTree>
    <p:extLst>
      <p:ext uri="{BB962C8B-B14F-4D97-AF65-F5344CB8AC3E}">
        <p14:creationId xmlns:p14="http://schemas.microsoft.com/office/powerpoint/2010/main" val="1510666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That’s exactly right. The scammers want to act quickly to get your information or your money. They’d like to get any and all of this before you have time to stop and think, or to check with someone. </a:t>
            </a:r>
            <a:r>
              <a:rPr lang="en-US" baseline="0" dirty="0" smtClean="0"/>
              <a:t>They’re counting on you to act on impulse – not to think it through. </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D41737AA-35A3-4E38-A46D-C4B083A093C5}" type="slidenum">
              <a:rPr lang="en-US" smtClean="0"/>
              <a:t>7</a:t>
            </a:fld>
            <a:endParaRPr lang="en-US"/>
          </a:p>
        </p:txBody>
      </p:sp>
    </p:spTree>
    <p:extLst>
      <p:ext uri="{BB962C8B-B14F-4D97-AF65-F5344CB8AC3E}">
        <p14:creationId xmlns:p14="http://schemas.microsoft.com/office/powerpoint/2010/main" val="3633315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if you get one of these calls or emails, instead of rushing and giving up your information or your money, what will you do? [DISCUSSION]</a:t>
            </a:r>
          </a:p>
          <a:p>
            <a:endParaRPr lang="en-US" baseline="0" dirty="0" smtClean="0"/>
          </a:p>
          <a:p>
            <a:r>
              <a:rPr lang="en-US" baseline="0" dirty="0" smtClean="0"/>
              <a:t>Prompts:</a:t>
            </a:r>
          </a:p>
          <a:p>
            <a:endParaRPr lang="en-US" baseline="0" dirty="0" smtClean="0"/>
          </a:p>
          <a:p>
            <a:pPr marL="174708" indent="-174708" defTabSz="931774">
              <a:buFont typeface="Arial" panose="020B0604020202020204" pitchFamily="34" charset="0"/>
              <a:buChar char="•"/>
            </a:pPr>
            <a:r>
              <a:rPr lang="en-US" baseline="0" dirty="0" smtClean="0"/>
              <a:t>To buy time, what might you tell the caller? (I’m not interested. (*click*) – OR – I need to do some checking. Tell me how I can reach you. – OR – This doesn’t sound right. I need to check it out before I do anything.) </a:t>
            </a:r>
          </a:p>
          <a:p>
            <a:pPr marL="174708" indent="-174708">
              <a:buFont typeface="Arial" panose="020B0604020202020204" pitchFamily="34" charset="0"/>
              <a:buChar char="•"/>
            </a:pPr>
            <a:r>
              <a:rPr lang="en-US" baseline="0" dirty="0" smtClean="0"/>
              <a:t>Who might you check with? (Call Medicare, talk with a trusted friend, do search online?</a:t>
            </a:r>
          </a:p>
          <a:p>
            <a:pPr marL="174708" indent="-174708">
              <a:buFont typeface="Arial" panose="020B0604020202020204" pitchFamily="34" charset="0"/>
              <a:buChar char="•"/>
            </a:pPr>
            <a:r>
              <a:rPr lang="en-US" baseline="0" dirty="0" smtClean="0"/>
              <a:t>What will you NOT do? (Act now, wire money, get a prepaid debit card, or send money any other way.)</a:t>
            </a:r>
            <a:endParaRPr lang="en-US" dirty="0" smtClean="0"/>
          </a:p>
          <a:p>
            <a:endParaRPr lang="en-US" dirty="0"/>
          </a:p>
        </p:txBody>
      </p:sp>
      <p:sp>
        <p:nvSpPr>
          <p:cNvPr id="4" name="Slide Number Placeholder 3"/>
          <p:cNvSpPr>
            <a:spLocks noGrp="1"/>
          </p:cNvSpPr>
          <p:nvPr>
            <p:ph type="sldNum" sz="quarter" idx="10"/>
          </p:nvPr>
        </p:nvSpPr>
        <p:spPr/>
        <p:txBody>
          <a:bodyPr/>
          <a:lstStyle/>
          <a:p>
            <a:fld id="{D41737AA-35A3-4E38-A46D-C4B083A093C5}" type="slidenum">
              <a:rPr lang="en-US" smtClean="0"/>
              <a:t>8</a:t>
            </a:fld>
            <a:endParaRPr lang="en-US"/>
          </a:p>
        </p:txBody>
      </p:sp>
    </p:spTree>
    <p:extLst>
      <p:ext uri="{BB962C8B-B14F-4D97-AF65-F5344CB8AC3E}">
        <p14:creationId xmlns:p14="http://schemas.microsoft.com/office/powerpoint/2010/main" val="2196019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just</a:t>
            </a:r>
            <a:r>
              <a:rPr lang="en-US" baseline="0" dirty="0" smtClean="0"/>
              <a:t> about the </a:t>
            </a:r>
            <a:r>
              <a:rPr lang="en-US" baseline="0" dirty="0" smtClean="0"/>
              <a:t>best thing </a:t>
            </a:r>
            <a:r>
              <a:rPr lang="en-US" baseline="0" dirty="0" smtClean="0"/>
              <a:t>you can do is this: Pass It On. </a:t>
            </a:r>
            <a:r>
              <a:rPr lang="en-US" dirty="0" smtClean="0"/>
              <a:t>It’s exactly these</a:t>
            </a:r>
            <a:r>
              <a:rPr lang="en-US" baseline="0" dirty="0" smtClean="0"/>
              <a:t> kinds of conversations that can help the people you care about. Because you </a:t>
            </a:r>
            <a:r>
              <a:rPr lang="en-US" baseline="0" dirty="0" smtClean="0"/>
              <a:t>have had these experiences in </a:t>
            </a:r>
            <a:r>
              <a:rPr lang="en-US" baseline="0" smtClean="0"/>
              <a:t>your life, </a:t>
            </a:r>
            <a:r>
              <a:rPr lang="en-US" baseline="0" dirty="0" smtClean="0"/>
              <a:t>and you know a lot about a lot of things – including spotting and avoiding these and other kinds of scams. </a:t>
            </a:r>
          </a:p>
          <a:p>
            <a:endParaRPr lang="en-US" baseline="0" dirty="0" smtClean="0"/>
          </a:p>
          <a:p>
            <a:r>
              <a:rPr lang="en-US" baseline="0" dirty="0" smtClean="0"/>
              <a:t>But I’ll bet you have someone in your life who might benefit from a little extra help or information. So pass it on. Talk with them. Share your experience. Give them a flyer or a bookmark to help remind them. Let them know where they can find more information on the FTC’s website – at ftc.gov/PassItOn. </a:t>
            </a:r>
            <a:endParaRPr lang="en-US" dirty="0"/>
          </a:p>
        </p:txBody>
      </p:sp>
      <p:sp>
        <p:nvSpPr>
          <p:cNvPr id="4" name="Slide Number Placeholder 3"/>
          <p:cNvSpPr>
            <a:spLocks noGrp="1"/>
          </p:cNvSpPr>
          <p:nvPr>
            <p:ph type="sldNum" sz="quarter" idx="10"/>
          </p:nvPr>
        </p:nvSpPr>
        <p:spPr/>
        <p:txBody>
          <a:bodyPr/>
          <a:lstStyle/>
          <a:p>
            <a:fld id="{D41737AA-35A3-4E38-A46D-C4B083A093C5}"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4571431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Pass it 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0587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Pass It On (se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8453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914400" y="2133600"/>
            <a:ext cx="7162800" cy="3200400"/>
          </a:xfrm>
          <a:prstGeom prst="rect">
            <a:avLst/>
          </a:prstGeom>
        </p:spPr>
        <p:txBody>
          <a:bodyPr vert="horz" lIns="91440" tIns="45720" rIns="91440" bIns="45720" rtlCol="0" anchor="ctr" anchorCtr="0">
            <a:normAutofit/>
          </a:bodyPr>
          <a:lstStyle>
            <a:lvl1pPr algn="ctr">
              <a:lnSpc>
                <a:spcPts val="5300"/>
              </a:lnSpc>
              <a:defRPr sz="6000" baseline="0"/>
            </a:lvl1pPr>
          </a:lstStyle>
          <a:p>
            <a:r>
              <a:rPr lang="en-US" smtClean="0"/>
              <a:t>Click to edit Master title style</a:t>
            </a:r>
            <a:endParaRPr lang="en-US" dirty="0"/>
          </a:p>
        </p:txBody>
      </p:sp>
      <p:sp>
        <p:nvSpPr>
          <p:cNvPr id="5" name="Subtitle 2"/>
          <p:cNvSpPr>
            <a:spLocks noGrp="1"/>
          </p:cNvSpPr>
          <p:nvPr>
            <p:ph type="subTitle" idx="1" hasCustomPrompt="1"/>
          </p:nvPr>
        </p:nvSpPr>
        <p:spPr>
          <a:xfrm>
            <a:off x="1371600" y="5257800"/>
            <a:ext cx="6400800" cy="3810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 </a:t>
            </a:r>
            <a:endParaRPr lang="en-US" dirty="0"/>
          </a:p>
        </p:txBody>
      </p:sp>
    </p:spTree>
    <p:extLst>
      <p:ext uri="{BB962C8B-B14F-4D97-AF65-F5344CB8AC3E}">
        <p14:creationId xmlns:p14="http://schemas.microsoft.com/office/powerpoint/2010/main" val="3566398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slide (no se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chorCtr="0"/>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6955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slide (se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chorCtr="0"/>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48579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tart a conversa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5465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report to the FTC">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9961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05000" y="381000"/>
            <a:ext cx="57912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2514600"/>
            <a:ext cx="8382000" cy="3200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337756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ctr" defTabSz="914400" rtl="0" eaLnBrk="1" latinLnBrk="0" hangingPunct="1">
        <a:lnSpc>
          <a:spcPts val="4100"/>
        </a:lnSpc>
        <a:spcBef>
          <a:spcPct val="0"/>
        </a:spcBef>
        <a:buNone/>
        <a:defRPr sz="4100" b="1" i="0" kern="1200" baseline="0">
          <a:solidFill>
            <a:schemeClr val="tx1"/>
          </a:solidFill>
          <a:latin typeface="+mj-lt"/>
          <a:ea typeface="+mj-ea"/>
          <a:cs typeface="+mj-cs"/>
        </a:defRPr>
      </a:lvl1pPr>
    </p:titleStyle>
    <p:bodyStyle>
      <a:lvl1pPr marL="796925" indent="-630238" algn="l" defTabSz="914400" rtl="0" eaLnBrk="1" latinLnBrk="0" hangingPunct="1">
        <a:lnSpc>
          <a:spcPts val="4000"/>
        </a:lnSpc>
        <a:spcBef>
          <a:spcPts val="1200"/>
        </a:spcBef>
        <a:spcAft>
          <a:spcPts val="600"/>
        </a:spcAft>
        <a:buClr>
          <a:schemeClr val="tx2"/>
        </a:buClr>
        <a:buSzPct val="105000"/>
        <a:buFontTx/>
        <a:buBlip>
          <a:blip r:embed="rId10"/>
        </a:buBlip>
        <a:tabLst>
          <a:tab pos="914400" algn="l"/>
        </a:tabLst>
        <a:defRPr sz="3200" kern="1200">
          <a:solidFill>
            <a:schemeClr val="tx1"/>
          </a:solidFill>
          <a:latin typeface="+mn-lt"/>
          <a:ea typeface="+mn-ea"/>
          <a:cs typeface="+mn-cs"/>
        </a:defRPr>
      </a:lvl1pPr>
      <a:lvl2pPr marL="742950" indent="457200" algn="l" defTabSz="914400" rtl="0" eaLnBrk="1" latinLnBrk="0" hangingPunct="1">
        <a:lnSpc>
          <a:spcPts val="4000"/>
        </a:lnSpc>
        <a:spcBef>
          <a:spcPts val="1200"/>
        </a:spcBef>
        <a:spcAft>
          <a:spcPts val="600"/>
        </a:spcAft>
        <a:buClr>
          <a:schemeClr val="tx2"/>
        </a:buClr>
        <a:buFont typeface="Arial" panose="020B0604020202020204" pitchFamily="34" charset="0"/>
        <a:buChar char="•"/>
        <a:defRPr sz="2800" kern="1200">
          <a:solidFill>
            <a:schemeClr val="tx1"/>
          </a:solidFill>
          <a:latin typeface="+mn-lt"/>
          <a:ea typeface="+mn-ea"/>
          <a:cs typeface="+mn-cs"/>
        </a:defRPr>
      </a:lvl2pPr>
      <a:lvl3pPr marL="1143000" indent="457200" algn="l" defTabSz="914400" rtl="0" eaLnBrk="1" latinLnBrk="0" hangingPunct="1">
        <a:lnSpc>
          <a:spcPts val="4000"/>
        </a:lnSpc>
        <a:spcBef>
          <a:spcPts val="1200"/>
        </a:spcBef>
        <a:spcAft>
          <a:spcPts val="600"/>
        </a:spcAft>
        <a:buClr>
          <a:schemeClr val="tx2"/>
        </a:buClr>
        <a:buFont typeface="Wingdings" panose="05000000000000000000" pitchFamily="2" charset="2"/>
        <a:buChar char="§"/>
        <a:defRPr sz="2400" kern="1200">
          <a:solidFill>
            <a:schemeClr val="tx1"/>
          </a:solidFill>
          <a:latin typeface="+mn-lt"/>
          <a:ea typeface="+mn-ea"/>
          <a:cs typeface="+mn-cs"/>
        </a:defRPr>
      </a:lvl3pPr>
      <a:lvl4pPr marL="1600200" indent="457200" algn="l" defTabSz="914400" rtl="0" eaLnBrk="1" latinLnBrk="0" hangingPunct="1">
        <a:lnSpc>
          <a:spcPts val="4000"/>
        </a:lnSpc>
        <a:spcBef>
          <a:spcPts val="1200"/>
        </a:spcBef>
        <a:spcAft>
          <a:spcPts val="600"/>
        </a:spcAft>
        <a:buFont typeface="Arial" panose="020B0604020202020204" pitchFamily="34" charset="0"/>
        <a:buChar char="–"/>
        <a:defRPr sz="2000" kern="1200">
          <a:solidFill>
            <a:schemeClr val="tx1"/>
          </a:solidFill>
          <a:latin typeface="+mn-lt"/>
          <a:ea typeface="+mn-ea"/>
          <a:cs typeface="+mn-cs"/>
        </a:defRPr>
      </a:lvl4pPr>
      <a:lvl5pPr marL="2057400" indent="457200" algn="l" defTabSz="914400" rtl="0" eaLnBrk="1" latinLnBrk="0" hangingPunct="1">
        <a:lnSpc>
          <a:spcPts val="4000"/>
        </a:lnSpc>
        <a:spcBef>
          <a:spcPts val="1200"/>
        </a:spcBef>
        <a:spcAft>
          <a:spcPts val="60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1654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4658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Care</a:t>
            </a:r>
            <a:br>
              <a:rPr lang="en-US" dirty="0" smtClean="0"/>
            </a:br>
            <a:r>
              <a:rPr lang="en-US" dirty="0" smtClean="0"/>
              <a:t>Scams</a:t>
            </a:r>
            <a:endParaRPr lang="en-US" dirty="0"/>
          </a:p>
        </p:txBody>
      </p:sp>
      <p:sp>
        <p:nvSpPr>
          <p:cNvPr id="3" name="Subtitle 2"/>
          <p:cNvSpPr>
            <a:spLocks noGrp="1"/>
          </p:cNvSpPr>
          <p:nvPr>
            <p:ph type="subTitle" idx="1"/>
          </p:nvPr>
        </p:nvSpPr>
        <p:spPr/>
        <p:txBody>
          <a:bodyPr>
            <a:normAutofit fontScale="25000" lnSpcReduction="20000"/>
          </a:bodyPr>
          <a:lstStyle/>
          <a:p>
            <a:endParaRPr lang="en-US"/>
          </a:p>
        </p:txBody>
      </p:sp>
    </p:spTree>
    <p:extLst>
      <p:ext uri="{BB962C8B-B14F-4D97-AF65-F5344CB8AC3E}">
        <p14:creationId xmlns:p14="http://schemas.microsoft.com/office/powerpoint/2010/main" val="1862917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33600"/>
            <a:ext cx="7162800" cy="2743200"/>
          </a:xfrm>
        </p:spPr>
        <p:txBody>
          <a:bodyPr/>
          <a:lstStyle/>
          <a:p>
            <a:r>
              <a:rPr lang="en-US" dirty="0" smtClean="0"/>
              <a:t>Health Care</a:t>
            </a:r>
            <a:br>
              <a:rPr lang="en-US" dirty="0" smtClean="0"/>
            </a:br>
            <a:r>
              <a:rPr lang="en-US" dirty="0" smtClean="0"/>
              <a:t>Scams</a:t>
            </a:r>
            <a:endParaRPr lang="en-US" dirty="0"/>
          </a:p>
        </p:txBody>
      </p:sp>
      <p:sp>
        <p:nvSpPr>
          <p:cNvPr id="3" name="Subtitle 2"/>
          <p:cNvSpPr>
            <a:spLocks noGrp="1"/>
          </p:cNvSpPr>
          <p:nvPr>
            <p:ph type="subTitle" idx="1"/>
          </p:nvPr>
        </p:nvSpPr>
        <p:spPr/>
        <p:txBody>
          <a:bodyPr>
            <a:normAutofit fontScale="25000" lnSpcReduction="20000"/>
          </a:bodyPr>
          <a:lstStyle/>
          <a:p>
            <a:endParaRPr lang="en-US"/>
          </a:p>
        </p:txBody>
      </p:sp>
    </p:spTree>
    <p:extLst>
      <p:ext uri="{BB962C8B-B14F-4D97-AF65-F5344CB8AC3E}">
        <p14:creationId xmlns:p14="http://schemas.microsoft.com/office/powerpoint/2010/main" val="2551146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Care Scams</a:t>
            </a:r>
            <a:endParaRPr lang="en-US" dirty="0"/>
          </a:p>
        </p:txBody>
      </p:sp>
      <p:sp>
        <p:nvSpPr>
          <p:cNvPr id="3" name="Content Placeholder 2"/>
          <p:cNvSpPr>
            <a:spLocks noGrp="1"/>
          </p:cNvSpPr>
          <p:nvPr>
            <p:ph idx="1"/>
          </p:nvPr>
        </p:nvSpPr>
        <p:spPr/>
        <p:txBody>
          <a:bodyPr/>
          <a:lstStyle/>
          <a:p>
            <a:r>
              <a:rPr lang="en-US" dirty="0" smtClean="0"/>
              <a:t>What are health care scams?</a:t>
            </a:r>
            <a:endParaRPr lang="en-US" dirty="0"/>
          </a:p>
        </p:txBody>
      </p:sp>
    </p:spTree>
    <p:extLst>
      <p:ext uri="{BB962C8B-B14F-4D97-AF65-F5344CB8AC3E}">
        <p14:creationId xmlns:p14="http://schemas.microsoft.com/office/powerpoint/2010/main" val="4071877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Care Scams</a:t>
            </a:r>
            <a:endParaRPr lang="en-US" dirty="0"/>
          </a:p>
        </p:txBody>
      </p:sp>
      <p:sp>
        <p:nvSpPr>
          <p:cNvPr id="3" name="Content Placeholder 2"/>
          <p:cNvSpPr>
            <a:spLocks noGrp="1"/>
          </p:cNvSpPr>
          <p:nvPr>
            <p:ph idx="1"/>
          </p:nvPr>
        </p:nvSpPr>
        <p:spPr/>
        <p:txBody>
          <a:bodyPr/>
          <a:lstStyle/>
          <a:p>
            <a:r>
              <a:rPr lang="en-US" dirty="0" smtClean="0"/>
              <a:t>You might get (or see):</a:t>
            </a:r>
          </a:p>
          <a:p>
            <a:pPr lvl="1"/>
            <a:r>
              <a:rPr lang="en-US" dirty="0" smtClean="0"/>
              <a:t>A TV ad</a:t>
            </a:r>
          </a:p>
          <a:p>
            <a:pPr lvl="1"/>
            <a:r>
              <a:rPr lang="en-US" dirty="0" smtClean="0"/>
              <a:t>An email</a:t>
            </a:r>
          </a:p>
          <a:p>
            <a:pPr lvl="1"/>
            <a:r>
              <a:rPr lang="en-US" dirty="0" smtClean="0"/>
              <a:t>A phone call</a:t>
            </a:r>
            <a:endParaRPr lang="en-US" dirty="0"/>
          </a:p>
        </p:txBody>
      </p:sp>
    </p:spTree>
    <p:extLst>
      <p:ext uri="{BB962C8B-B14F-4D97-AF65-F5344CB8AC3E}">
        <p14:creationId xmlns:p14="http://schemas.microsoft.com/office/powerpoint/2010/main" val="3441828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Care Scams</a:t>
            </a:r>
            <a:endParaRPr lang="en-US" dirty="0"/>
          </a:p>
        </p:txBody>
      </p:sp>
      <p:sp>
        <p:nvSpPr>
          <p:cNvPr id="3" name="Content Placeholder 2"/>
          <p:cNvSpPr>
            <a:spLocks noGrp="1"/>
          </p:cNvSpPr>
          <p:nvPr>
            <p:ph idx="1"/>
          </p:nvPr>
        </p:nvSpPr>
        <p:spPr/>
        <p:txBody>
          <a:bodyPr>
            <a:normAutofit fontScale="25000" lnSpcReduction="20000"/>
          </a:bodyPr>
          <a:lstStyle/>
          <a:p>
            <a:r>
              <a:rPr lang="en-US" sz="12800" dirty="0" smtClean="0"/>
              <a:t>They </a:t>
            </a:r>
            <a:r>
              <a:rPr lang="en-US" sz="12800" dirty="0" smtClean="0"/>
              <a:t>say you need…</a:t>
            </a:r>
          </a:p>
          <a:p>
            <a:pPr lvl="1">
              <a:lnSpc>
                <a:spcPct val="120000"/>
              </a:lnSpc>
            </a:pPr>
            <a:r>
              <a:rPr lang="en-US" sz="11200" dirty="0" smtClean="0"/>
              <a:t>A new Medicare card</a:t>
            </a:r>
          </a:p>
          <a:p>
            <a:pPr lvl="1">
              <a:lnSpc>
                <a:spcPct val="120000"/>
              </a:lnSpc>
            </a:pPr>
            <a:r>
              <a:rPr lang="en-US" sz="11200" dirty="0" smtClean="0"/>
              <a:t>A new health insurance card</a:t>
            </a:r>
          </a:p>
          <a:p>
            <a:pPr lvl="1">
              <a:lnSpc>
                <a:spcPct val="120000"/>
              </a:lnSpc>
            </a:pPr>
            <a:r>
              <a:rPr lang="en-US" sz="11200" dirty="0" smtClean="0"/>
              <a:t>Discounted health insurance</a:t>
            </a:r>
          </a:p>
          <a:p>
            <a:pPr lvl="1">
              <a:lnSpc>
                <a:spcPct val="120000"/>
              </a:lnSpc>
            </a:pPr>
            <a:r>
              <a:rPr lang="en-US" sz="11200" dirty="0" smtClean="0"/>
              <a:t>To act now!</a:t>
            </a:r>
          </a:p>
        </p:txBody>
      </p:sp>
    </p:spTree>
    <p:extLst>
      <p:ext uri="{BB962C8B-B14F-4D97-AF65-F5344CB8AC3E}">
        <p14:creationId xmlns:p14="http://schemas.microsoft.com/office/powerpoint/2010/main" val="1433339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Care Scams</a:t>
            </a:r>
            <a:endParaRPr lang="en-US" dirty="0"/>
          </a:p>
        </p:txBody>
      </p:sp>
      <p:sp>
        <p:nvSpPr>
          <p:cNvPr id="3" name="Content Placeholder 2"/>
          <p:cNvSpPr>
            <a:spLocks noGrp="1"/>
          </p:cNvSpPr>
          <p:nvPr>
            <p:ph idx="1"/>
          </p:nvPr>
        </p:nvSpPr>
        <p:spPr/>
        <p:txBody>
          <a:bodyPr/>
          <a:lstStyle/>
          <a:p>
            <a:r>
              <a:rPr lang="en-US" dirty="0" smtClean="0"/>
              <a:t>But you </a:t>
            </a:r>
            <a:r>
              <a:rPr lang="en-US" u="sng" dirty="0" smtClean="0"/>
              <a:t>don’t</a:t>
            </a:r>
            <a:r>
              <a:rPr lang="en-US" dirty="0" smtClean="0"/>
              <a:t> need…</a:t>
            </a:r>
          </a:p>
          <a:p>
            <a:pPr lvl="1"/>
            <a:r>
              <a:rPr lang="en-US" dirty="0" smtClean="0"/>
              <a:t>To get a new Medicare or insurance card</a:t>
            </a:r>
          </a:p>
          <a:p>
            <a:pPr lvl="1"/>
            <a:r>
              <a:rPr lang="en-US" dirty="0" smtClean="0"/>
              <a:t>To buy bogus discounted insurance</a:t>
            </a:r>
          </a:p>
          <a:p>
            <a:pPr lvl="1"/>
            <a:r>
              <a:rPr lang="en-US" dirty="0" smtClean="0"/>
              <a:t>To act now</a:t>
            </a:r>
          </a:p>
          <a:p>
            <a:pPr lvl="1"/>
            <a:endParaRPr lang="en-US" dirty="0"/>
          </a:p>
        </p:txBody>
      </p:sp>
    </p:spTree>
    <p:extLst>
      <p:ext uri="{BB962C8B-B14F-4D97-AF65-F5344CB8AC3E}">
        <p14:creationId xmlns:p14="http://schemas.microsoft.com/office/powerpoint/2010/main" val="2615922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real story</a:t>
            </a:r>
            <a:endParaRPr lang="en-US" dirty="0"/>
          </a:p>
        </p:txBody>
      </p:sp>
      <p:sp>
        <p:nvSpPr>
          <p:cNvPr id="3" name="Content Placeholder 2"/>
          <p:cNvSpPr>
            <a:spLocks noGrp="1"/>
          </p:cNvSpPr>
          <p:nvPr>
            <p:ph idx="1"/>
          </p:nvPr>
        </p:nvSpPr>
        <p:spPr>
          <a:xfrm>
            <a:off x="381000" y="2514600"/>
            <a:ext cx="8382000" cy="3886200"/>
          </a:xfrm>
        </p:spPr>
        <p:txBody>
          <a:bodyPr>
            <a:normAutofit/>
          </a:bodyPr>
          <a:lstStyle/>
          <a:p>
            <a:r>
              <a:rPr lang="en-US" dirty="0" smtClean="0"/>
              <a:t>Scammers want your:</a:t>
            </a:r>
          </a:p>
          <a:p>
            <a:pPr lvl="1"/>
            <a:r>
              <a:rPr lang="en-US" dirty="0" smtClean="0"/>
              <a:t>Social Security number</a:t>
            </a:r>
          </a:p>
          <a:p>
            <a:pPr lvl="1"/>
            <a:r>
              <a:rPr lang="en-US" dirty="0" smtClean="0"/>
              <a:t>Financial information</a:t>
            </a:r>
          </a:p>
          <a:p>
            <a:pPr lvl="1"/>
            <a:r>
              <a:rPr lang="en-US" dirty="0" smtClean="0"/>
              <a:t>Insurance number</a:t>
            </a:r>
          </a:p>
          <a:p>
            <a:pPr lvl="1"/>
            <a:r>
              <a:rPr lang="en-US" dirty="0" smtClean="0"/>
              <a:t>Money</a:t>
            </a:r>
          </a:p>
          <a:p>
            <a:pPr marL="0" indent="0">
              <a:buNone/>
            </a:pPr>
            <a:endParaRPr lang="en-US" dirty="0" smtClean="0"/>
          </a:p>
          <a:p>
            <a:endParaRPr lang="en-US" dirty="0"/>
          </a:p>
        </p:txBody>
      </p:sp>
    </p:spTree>
    <p:extLst>
      <p:ext uri="{BB962C8B-B14F-4D97-AF65-F5344CB8AC3E}">
        <p14:creationId xmlns:p14="http://schemas.microsoft.com/office/powerpoint/2010/main" val="2977648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instead, you’ll…</a:t>
            </a:r>
            <a:endParaRPr lang="en-US" dirty="0"/>
          </a:p>
        </p:txBody>
      </p:sp>
      <p:sp>
        <p:nvSpPr>
          <p:cNvPr id="3" name="Content Placeholder 2"/>
          <p:cNvSpPr>
            <a:spLocks noGrp="1"/>
          </p:cNvSpPr>
          <p:nvPr>
            <p:ph idx="1"/>
          </p:nvPr>
        </p:nvSpPr>
        <p:spPr>
          <a:xfrm>
            <a:off x="381000" y="2514600"/>
            <a:ext cx="8382000" cy="2667000"/>
          </a:xfrm>
        </p:spPr>
        <p:txBody>
          <a:bodyPr>
            <a:normAutofit fontScale="25000" lnSpcReduction="20000"/>
          </a:bodyPr>
          <a:lstStyle/>
          <a:p>
            <a:r>
              <a:rPr lang="en-US" sz="12800" dirty="0" smtClean="0"/>
              <a:t>Take your time</a:t>
            </a:r>
          </a:p>
          <a:p>
            <a:r>
              <a:rPr lang="en-US" sz="12800" dirty="0" smtClean="0"/>
              <a:t>Check it out</a:t>
            </a:r>
          </a:p>
          <a:p>
            <a:pPr lvl="1"/>
            <a:r>
              <a:rPr lang="en-US" sz="12400" dirty="0" smtClean="0"/>
              <a:t>1-800-MEDICARE</a:t>
            </a:r>
          </a:p>
          <a:p>
            <a:r>
              <a:rPr lang="en-US" sz="11600" dirty="0" smtClean="0"/>
              <a:t>Talk to someone you trust</a:t>
            </a:r>
          </a:p>
          <a:p>
            <a:pPr marL="166687" indent="0">
              <a:buNone/>
            </a:pPr>
            <a:endParaRPr lang="en-US" sz="11600" dirty="0"/>
          </a:p>
        </p:txBody>
      </p:sp>
    </p:spTree>
    <p:extLst>
      <p:ext uri="{BB962C8B-B14F-4D97-AF65-F5344CB8AC3E}">
        <p14:creationId xmlns:p14="http://schemas.microsoft.com/office/powerpoint/2010/main" val="3727305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7038264"/>
      </p:ext>
    </p:extLst>
  </p:cSld>
  <p:clrMapOvr>
    <a:masterClrMapping/>
  </p:clrMapOvr>
</p:sld>
</file>

<file path=ppt/theme/theme1.xml><?xml version="1.0" encoding="utf-8"?>
<a:theme xmlns:a="http://schemas.openxmlformats.org/drawingml/2006/main" name="Pass It On">
  <a:themeElements>
    <a:clrScheme name="Pass It On">
      <a:dk1>
        <a:sysClr val="windowText" lastClr="000000"/>
      </a:dk1>
      <a:lt1>
        <a:sysClr val="window" lastClr="FFFFFF"/>
      </a:lt1>
      <a:dk2>
        <a:srgbClr val="439BA2"/>
      </a:dk2>
      <a:lt2>
        <a:srgbClr val="FEE8D2"/>
      </a:lt2>
      <a:accent1>
        <a:srgbClr val="439BA2"/>
      </a:accent1>
      <a:accent2>
        <a:srgbClr val="439BA2"/>
      </a:accent2>
      <a:accent3>
        <a:srgbClr val="439BA2"/>
      </a:accent3>
      <a:accent4>
        <a:srgbClr val="439BA2"/>
      </a:accent4>
      <a:accent5>
        <a:srgbClr val="4BACC6"/>
      </a:accent5>
      <a:accent6>
        <a:srgbClr val="439BA2"/>
      </a:accent6>
      <a:hlink>
        <a:srgbClr val="439BA2"/>
      </a:hlink>
      <a:folHlink>
        <a:srgbClr val="439BA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IDT</Template>
  <TotalTime>949</TotalTime>
  <Words>1141</Words>
  <Application>Microsoft Office PowerPoint</Application>
  <PresentationFormat>On-screen Show (4:3)</PresentationFormat>
  <Paragraphs>85</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Pass It On</vt:lpstr>
      <vt:lpstr>PowerPoint Presentation</vt:lpstr>
      <vt:lpstr>Health Care Scams</vt:lpstr>
      <vt:lpstr>Health Care Scams</vt:lpstr>
      <vt:lpstr>Health Care Scams</vt:lpstr>
      <vt:lpstr>Health Care Scams</vt:lpstr>
      <vt:lpstr>Health Care Scams</vt:lpstr>
      <vt:lpstr>The real story</vt:lpstr>
      <vt:lpstr>So, instead, you’ll…</vt:lpstr>
      <vt:lpstr>PowerPoint Presentation</vt:lpstr>
      <vt:lpstr>PowerPoint Presentation</vt:lpstr>
      <vt:lpstr>Health Care Scams</vt:lpstr>
    </vt:vector>
  </TitlesOfParts>
  <Company>Federal Trade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Imposter Scams</dc:title>
  <dc:creator>Federal Trade Commission</dc:creator>
  <cp:lastModifiedBy>Federal Trade Commission</cp:lastModifiedBy>
  <cp:revision>45</cp:revision>
  <cp:lastPrinted>2014-08-18T16:37:07Z</cp:lastPrinted>
  <dcterms:created xsi:type="dcterms:W3CDTF">2014-05-06T14:30:15Z</dcterms:created>
  <dcterms:modified xsi:type="dcterms:W3CDTF">2014-08-22T21:09:57Z</dcterms:modified>
</cp:coreProperties>
</file>