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3" r:id="rId8"/>
    <p:sldId id="267" r:id="rId9"/>
    <p:sldId id="270" r:id="rId10"/>
    <p:sldId id="268" r:id="rId11"/>
    <p:sldId id="271" r:id="rId12"/>
    <p:sldId id="272" r:id="rId13"/>
    <p:sldId id="274" r:id="rId14"/>
    <p:sldId id="265" r:id="rId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ＭＳ Ｐゴシック" pitchFamily="-112"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112"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112"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112"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112" charset="-128"/>
        <a:cs typeface="+mn-cs"/>
      </a:defRPr>
    </a:lvl5pPr>
    <a:lvl6pPr marL="2286000" algn="l" defTabSz="914400" rtl="0" eaLnBrk="1" latinLnBrk="0" hangingPunct="1">
      <a:defRPr kern="1200">
        <a:solidFill>
          <a:schemeClr val="tx1"/>
        </a:solidFill>
        <a:latin typeface="Arial" charset="0"/>
        <a:ea typeface="ＭＳ Ｐゴシック" pitchFamily="-112" charset="-128"/>
        <a:cs typeface="+mn-cs"/>
      </a:defRPr>
    </a:lvl6pPr>
    <a:lvl7pPr marL="2743200" algn="l" defTabSz="914400" rtl="0" eaLnBrk="1" latinLnBrk="0" hangingPunct="1">
      <a:defRPr kern="1200">
        <a:solidFill>
          <a:schemeClr val="tx1"/>
        </a:solidFill>
        <a:latin typeface="Arial" charset="0"/>
        <a:ea typeface="ＭＳ Ｐゴシック" pitchFamily="-112" charset="-128"/>
        <a:cs typeface="+mn-cs"/>
      </a:defRPr>
    </a:lvl7pPr>
    <a:lvl8pPr marL="3200400" algn="l" defTabSz="914400" rtl="0" eaLnBrk="1" latinLnBrk="0" hangingPunct="1">
      <a:defRPr kern="1200">
        <a:solidFill>
          <a:schemeClr val="tx1"/>
        </a:solidFill>
        <a:latin typeface="Arial" charset="0"/>
        <a:ea typeface="ＭＳ Ｐゴシック" pitchFamily="-112" charset="-128"/>
        <a:cs typeface="+mn-cs"/>
      </a:defRPr>
    </a:lvl8pPr>
    <a:lvl9pPr marL="3657600" algn="l" defTabSz="914400" rtl="0" eaLnBrk="1" latinLnBrk="0" hangingPunct="1">
      <a:defRPr kern="1200">
        <a:solidFill>
          <a:schemeClr val="tx1"/>
        </a:solidFill>
        <a:latin typeface="Arial" charset="0"/>
        <a:ea typeface="ＭＳ Ｐゴシック" pitchFamily="-11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09C"/>
    <a:srgbClr val="0033CC"/>
    <a:srgbClr val="0000FF"/>
    <a:srgbClr val="F2D1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6836" autoAdjust="0"/>
  </p:normalViewPr>
  <p:slideViewPr>
    <p:cSldViewPr>
      <p:cViewPr>
        <p:scale>
          <a:sx n="43" d="100"/>
          <a:sy n="43" d="100"/>
        </p:scale>
        <p:origin x="-196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17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atin typeface="Arial" charset="0"/>
                <a:ea typeface="+mn-ea"/>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E0C51E3D-4CEF-4219-828D-30272067728C}" type="datetime1">
              <a:rPr lang="en-US"/>
              <a:pPr>
                <a:defRPr/>
              </a:pPr>
              <a:t>1/11/2016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atin typeface="Arial" charset="0"/>
                <a:ea typeface="+mn-ea"/>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9AFC7A3B-C973-4070-B684-836A272107BC}" type="slidenum">
              <a:rPr lang="en-US"/>
              <a:pPr>
                <a:defRPr/>
              </a:pPr>
              <a:t>‹#›</a:t>
            </a:fld>
            <a:endParaRPr lang="en-US"/>
          </a:p>
        </p:txBody>
      </p:sp>
    </p:spTree>
    <p:extLst>
      <p:ext uri="{BB962C8B-B14F-4D97-AF65-F5344CB8AC3E}">
        <p14:creationId xmlns:p14="http://schemas.microsoft.com/office/powerpoint/2010/main" val="2311500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ea typeface="+mn-ea"/>
              </a:defRPr>
            </a:lvl1pPr>
          </a:lstStyle>
          <a:p>
            <a:pPr>
              <a:defRPr/>
            </a:pPr>
            <a:endParaRPr lang="en-US"/>
          </a:p>
        </p:txBody>
      </p:sp>
      <p:sp>
        <p:nvSpPr>
          <p:cNvPr id="1536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ea typeface="+mn-ea"/>
              </a:defRPr>
            </a:lvl1pPr>
          </a:lstStyle>
          <a:p>
            <a:pPr>
              <a:defRPr/>
            </a:pPr>
            <a:endParaRPr lang="en-US"/>
          </a:p>
        </p:txBody>
      </p:sp>
      <p:sp>
        <p:nvSpPr>
          <p:cNvPr id="2150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36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ea typeface="+mn-ea"/>
              </a:defRPr>
            </a:lvl1pPr>
          </a:lstStyle>
          <a:p>
            <a:pPr>
              <a:defRPr/>
            </a:pPr>
            <a:endParaRPr lang="en-US"/>
          </a:p>
        </p:txBody>
      </p:sp>
      <p:sp>
        <p:nvSpPr>
          <p:cNvPr id="1536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smtClean="0"/>
            </a:lvl1pPr>
          </a:lstStyle>
          <a:p>
            <a:pPr>
              <a:defRPr/>
            </a:pPr>
            <a:fld id="{8EDDE181-67C4-4348-A4D3-9F0656548FC0}" type="slidenum">
              <a:rPr lang="en-US"/>
              <a:pPr>
                <a:defRPr/>
              </a:pPr>
              <a:t>‹#›</a:t>
            </a:fld>
            <a:endParaRPr lang="en-US"/>
          </a:p>
        </p:txBody>
      </p:sp>
    </p:spTree>
    <p:extLst>
      <p:ext uri="{BB962C8B-B14F-4D97-AF65-F5344CB8AC3E}">
        <p14:creationId xmlns:p14="http://schemas.microsoft.com/office/powerpoint/2010/main" val="23359838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12" charset="-128"/>
        <a:cs typeface="ＭＳ Ｐゴシック" pitchFamily="-112"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12"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12"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12"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1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charset="0"/>
                <a:ea typeface="ＭＳ Ｐゴシック" pitchFamily="-112" charset="-128"/>
              </a:defRPr>
            </a:lvl1pPr>
            <a:lvl2pPr marL="742950" indent="-285750" defTabSz="931863" eaLnBrk="0" hangingPunct="0">
              <a:defRPr>
                <a:solidFill>
                  <a:schemeClr val="tx1"/>
                </a:solidFill>
                <a:latin typeface="Arial" charset="0"/>
                <a:ea typeface="ＭＳ Ｐゴシック" pitchFamily="-112" charset="-128"/>
              </a:defRPr>
            </a:lvl2pPr>
            <a:lvl3pPr marL="1143000" indent="-228600" defTabSz="931863" eaLnBrk="0" hangingPunct="0">
              <a:defRPr>
                <a:solidFill>
                  <a:schemeClr val="tx1"/>
                </a:solidFill>
                <a:latin typeface="Arial" charset="0"/>
                <a:ea typeface="ＭＳ Ｐゴシック" pitchFamily="-112" charset="-128"/>
              </a:defRPr>
            </a:lvl3pPr>
            <a:lvl4pPr marL="1600200" indent="-228600" defTabSz="931863" eaLnBrk="0" hangingPunct="0">
              <a:defRPr>
                <a:solidFill>
                  <a:schemeClr val="tx1"/>
                </a:solidFill>
                <a:latin typeface="Arial" charset="0"/>
                <a:ea typeface="ＭＳ Ｐゴシック" pitchFamily="-112" charset="-128"/>
              </a:defRPr>
            </a:lvl4pPr>
            <a:lvl5pPr marL="2057400" indent="-228600" defTabSz="931863" eaLnBrk="0" hangingPunct="0">
              <a:defRPr>
                <a:solidFill>
                  <a:schemeClr val="tx1"/>
                </a:solidFill>
                <a:latin typeface="Arial" charset="0"/>
                <a:ea typeface="ＭＳ Ｐゴシック" pitchFamily="-112" charset="-128"/>
              </a:defRPr>
            </a:lvl5pPr>
            <a:lvl6pPr marL="2514600" indent="-228600" defTabSz="931863"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defTabSz="931863"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defTabSz="931863"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defTabSz="931863"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A6989258-7E83-4B25-B4E8-ADC2DCA0FBA1}" type="slidenum">
              <a:rPr lang="en-US"/>
              <a:pPr eaLnBrk="1" hangingPunct="1"/>
              <a:t>1</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endParaRPr lang="en-US" dirty="0" smtClean="0"/>
          </a:p>
          <a:p>
            <a:pPr marL="228600" indent="-228600" eaLnBrk="1" hangingPunct="1">
              <a:buFontTx/>
              <a:buAutoNum type="arabicPeriod"/>
            </a:pPr>
            <a:r>
              <a:rPr lang="en-US" dirty="0" smtClean="0"/>
              <a:t>[</a:t>
            </a:r>
            <a:r>
              <a:rPr lang="en-US" i="1" dirty="0" smtClean="0"/>
              <a:t>Introduction: who you are, where you’re from</a:t>
            </a:r>
            <a:r>
              <a:rPr lang="en-US" dirty="0" smtClean="0"/>
              <a:t>.]</a:t>
            </a:r>
            <a:br>
              <a:rPr lang="en-US" dirty="0" smtClean="0"/>
            </a:br>
            <a:r>
              <a:rPr lang="en-US" dirty="0" smtClean="0"/>
              <a:t/>
            </a:r>
            <a:br>
              <a:rPr lang="en-US" dirty="0" smtClean="0"/>
            </a:br>
            <a:endParaRPr lang="en-US" dirty="0" smtClean="0"/>
          </a:p>
          <a:p>
            <a:pPr marL="228600" indent="-228600" eaLnBrk="1" hangingPunct="1">
              <a:buFontTx/>
              <a:buAutoNum type="arabicPeriod"/>
            </a:pPr>
            <a:r>
              <a:rPr lang="en-US" dirty="0" smtClean="0"/>
              <a:t>Today I’d like to talk about some things we can do to help keep kids safer online.  I’m highlighting suggestions from this publication, Net Cetera, which we have available for you today</a:t>
            </a:r>
            <a:r>
              <a:rPr lang="en-US" baseline="0" dirty="0" smtClean="0"/>
              <a:t> [if you’ve ordered it for your audience]. </a:t>
            </a:r>
            <a:r>
              <a:rPr lang="en-US" dirty="0" smtClean="0"/>
              <a:t> </a:t>
            </a:r>
            <a:br>
              <a:rPr lang="en-US" dirty="0" smtClean="0"/>
            </a:br>
            <a:endParaRPr lang="en-US" dirty="0" smtClean="0"/>
          </a:p>
          <a:p>
            <a:pPr marL="228600" indent="-228600" eaLnBrk="1" hangingPunct="1">
              <a:buFontTx/>
              <a:buAutoNum type="arabicPeriod"/>
            </a:pPr>
            <a:r>
              <a:rPr lang="en-US" dirty="0" smtClean="0"/>
              <a:t>Let’s start with a few questions:  How many of you have school-aged kids?  Or know a kid?  What ages?  </a:t>
            </a:r>
          </a:p>
          <a:p>
            <a:pPr marL="228600" indent="-228600" eaLnBrk="1" hangingPunct="1">
              <a:buFontTx/>
              <a:buAutoNum type="arabicPeriod"/>
            </a:pPr>
            <a:endParaRPr lang="en-US" dirty="0" smtClean="0"/>
          </a:p>
          <a:p>
            <a:pPr marL="228600" indent="-228600" eaLnBrk="1" hangingPunct="1"/>
            <a:endParaRPr lang="en-US" dirty="0" smtClean="0"/>
          </a:p>
          <a:p>
            <a:pPr marL="228600" indent="-228600" eaLnBrk="1" hangingPunct="1"/>
            <a:r>
              <a:rPr lang="en-US" b="1" dirty="0" smtClean="0"/>
              <a:t>[NOTE TO PRESENTER</a:t>
            </a:r>
            <a:r>
              <a:rPr lang="en-US" dirty="0" smtClean="0"/>
              <a:t>: You can shorten</a:t>
            </a:r>
            <a:r>
              <a:rPr lang="en-US" baseline="0" dirty="0" smtClean="0"/>
              <a:t> the presentation by removing slides </a:t>
            </a:r>
            <a:r>
              <a:rPr lang="en-US" dirty="0" smtClean="0"/>
              <a:t>of any specific topic</a:t>
            </a:r>
            <a:r>
              <a:rPr lang="en-US" b="1" dirty="0" smtClean="0"/>
              <a:t>]</a:t>
            </a: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charset="0"/>
                <a:ea typeface="ＭＳ Ｐゴシック" pitchFamily="-112" charset="-128"/>
              </a:defRPr>
            </a:lvl1pPr>
            <a:lvl2pPr marL="742950" indent="-285750" defTabSz="931863" eaLnBrk="0" hangingPunct="0">
              <a:defRPr>
                <a:solidFill>
                  <a:schemeClr val="tx1"/>
                </a:solidFill>
                <a:latin typeface="Arial" charset="0"/>
                <a:ea typeface="ＭＳ Ｐゴシック" pitchFamily="-112" charset="-128"/>
              </a:defRPr>
            </a:lvl2pPr>
            <a:lvl3pPr marL="1143000" indent="-228600" defTabSz="931863" eaLnBrk="0" hangingPunct="0">
              <a:defRPr>
                <a:solidFill>
                  <a:schemeClr val="tx1"/>
                </a:solidFill>
                <a:latin typeface="Arial" charset="0"/>
                <a:ea typeface="ＭＳ Ｐゴシック" pitchFamily="-112" charset="-128"/>
              </a:defRPr>
            </a:lvl3pPr>
            <a:lvl4pPr marL="1600200" indent="-228600" defTabSz="931863" eaLnBrk="0" hangingPunct="0">
              <a:defRPr>
                <a:solidFill>
                  <a:schemeClr val="tx1"/>
                </a:solidFill>
                <a:latin typeface="Arial" charset="0"/>
                <a:ea typeface="ＭＳ Ｐゴシック" pitchFamily="-112" charset="-128"/>
              </a:defRPr>
            </a:lvl4pPr>
            <a:lvl5pPr marL="2057400" indent="-228600" defTabSz="931863" eaLnBrk="0" hangingPunct="0">
              <a:defRPr>
                <a:solidFill>
                  <a:schemeClr val="tx1"/>
                </a:solidFill>
                <a:latin typeface="Arial" charset="0"/>
                <a:ea typeface="ＭＳ Ｐゴシック" pitchFamily="-112" charset="-128"/>
              </a:defRPr>
            </a:lvl5pPr>
            <a:lvl6pPr marL="2514600" indent="-228600" defTabSz="931863"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defTabSz="931863"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defTabSz="931863"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defTabSz="931863"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C2AB0A26-F094-4F28-9AE8-53F71ACFDE2F}" type="slidenum">
              <a:rPr lang="en-US"/>
              <a:pPr eaLnBrk="1" hangingPunct="1"/>
              <a:t>10</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If your child has a problem with a bully, tell him or her not to react.  Keep a cool head, and remind your kids that most</a:t>
            </a:r>
            <a:r>
              <a:rPr lang="en-US" baseline="0" dirty="0" smtClean="0"/>
              <a:t> people realize that bullying is wrong. </a:t>
            </a:r>
          </a:p>
          <a:p>
            <a:pPr eaLnBrk="1" hangingPunct="1"/>
            <a:endParaRPr lang="en-US" dirty="0" smtClean="0"/>
          </a:p>
          <a:p>
            <a:pPr eaLnBrk="1" hangingPunct="1">
              <a:buFontTx/>
              <a:buChar char="•"/>
            </a:pPr>
            <a:r>
              <a:rPr lang="en-US" dirty="0" smtClean="0"/>
              <a:t>  Encourage your kid to talk with you about what’s going on, and to help you save the evidence.  If the bullying keeps up, share the record with the school or the police. </a:t>
            </a:r>
          </a:p>
          <a:p>
            <a:pPr eaLnBrk="1" hangingPunct="1">
              <a:buFontTx/>
              <a:buNone/>
            </a:pPr>
            <a:endParaRPr lang="en-US" dirty="0" smtClean="0"/>
          </a:p>
          <a:p>
            <a:pPr eaLnBrk="1" hangingPunct="1">
              <a:buFontTx/>
              <a:buChar char="•"/>
            </a:pPr>
            <a:r>
              <a:rPr lang="en-US" dirty="0" smtClean="0"/>
              <a:t>Block the bully online:  remove him or her from “friend” lists, and block the email address.</a:t>
            </a:r>
          </a:p>
          <a:p>
            <a:pPr eaLnBrk="1" hangingPunct="1">
              <a:buFontTx/>
              <a:buNone/>
            </a:pPr>
            <a:endParaRPr lang="en-US" dirty="0" smtClean="0"/>
          </a:p>
          <a:p>
            <a:pPr eaLnBrk="1" hangingPunct="1">
              <a:buFontTx/>
              <a:buChar char="•"/>
            </a:pPr>
            <a:r>
              <a:rPr lang="en-US" dirty="0" smtClean="0"/>
              <a:t>  If your child’s social networking profile has been changed or created without his permission, get in touch with the company that runs the site to have it taken down.</a:t>
            </a:r>
          </a:p>
          <a:p>
            <a:pPr eaLnBrk="1" hangingPunct="1">
              <a:buFontTx/>
              <a:buChar char="•"/>
            </a:pPr>
            <a:endParaRPr lang="en-US" dirty="0" smtClean="0"/>
          </a:p>
          <a:p>
            <a:pPr eaLnBrk="1" hangingPunct="1">
              <a:buFontTx/>
              <a:buChar char="•"/>
            </a:pPr>
            <a:r>
              <a:rPr lang="en-US" dirty="0" smtClean="0"/>
              <a:t>  Tell your kid that she can help stop cyberbullying by telling the bully to stop, and by not passing on mean messages.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charset="0"/>
                <a:ea typeface="ＭＳ Ｐゴシック" pitchFamily="-112" charset="-128"/>
              </a:defRPr>
            </a:lvl1pPr>
            <a:lvl2pPr marL="742950" indent="-285750" defTabSz="931863" eaLnBrk="0" hangingPunct="0">
              <a:defRPr>
                <a:solidFill>
                  <a:schemeClr val="tx1"/>
                </a:solidFill>
                <a:latin typeface="Arial" charset="0"/>
                <a:ea typeface="ＭＳ Ｐゴシック" pitchFamily="-112" charset="-128"/>
              </a:defRPr>
            </a:lvl2pPr>
            <a:lvl3pPr marL="1143000" indent="-228600" defTabSz="931863" eaLnBrk="0" hangingPunct="0">
              <a:defRPr>
                <a:solidFill>
                  <a:schemeClr val="tx1"/>
                </a:solidFill>
                <a:latin typeface="Arial" charset="0"/>
                <a:ea typeface="ＭＳ Ｐゴシック" pitchFamily="-112" charset="-128"/>
              </a:defRPr>
            </a:lvl3pPr>
            <a:lvl4pPr marL="1600200" indent="-228600" defTabSz="931863" eaLnBrk="0" hangingPunct="0">
              <a:defRPr>
                <a:solidFill>
                  <a:schemeClr val="tx1"/>
                </a:solidFill>
                <a:latin typeface="Arial" charset="0"/>
                <a:ea typeface="ＭＳ Ｐゴシック" pitchFamily="-112" charset="-128"/>
              </a:defRPr>
            </a:lvl4pPr>
            <a:lvl5pPr marL="2057400" indent="-228600" defTabSz="931863" eaLnBrk="0" hangingPunct="0">
              <a:defRPr>
                <a:solidFill>
                  <a:schemeClr val="tx1"/>
                </a:solidFill>
                <a:latin typeface="Arial" charset="0"/>
                <a:ea typeface="ＭＳ Ｐゴシック" pitchFamily="-112" charset="-128"/>
              </a:defRPr>
            </a:lvl5pPr>
            <a:lvl6pPr marL="2514600" indent="-228600" defTabSz="931863"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defTabSz="931863"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defTabSz="931863"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defTabSz="931863"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79D935C8-EEFD-4CA1-BBC7-53694EF4FEC2}" type="slidenum">
              <a:rPr lang="en-US"/>
              <a:pPr eaLnBrk="1" hangingPunct="1"/>
              <a:t>11</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As communications have gone mobile, so has kids’ ability to constantly stay in touch. The fundamentals of common sense and common courtesy apply, regardless of where communications take place.</a:t>
            </a:r>
          </a:p>
          <a:p>
            <a:pPr eaLnBrk="1" hangingPunct="1"/>
            <a:endParaRPr lang="en-US" dirty="0" smtClean="0"/>
          </a:p>
          <a:p>
            <a:pPr eaLnBrk="1" hangingPunct="1">
              <a:buFontTx/>
              <a:buChar char="•"/>
            </a:pPr>
            <a:r>
              <a:rPr lang="en-US" dirty="0" smtClean="0"/>
              <a:t>  Establish rules about when and where it’s appropriate to use their cell phones.  Can they text at the dinner table?  Do they have to give you their phone when they’re supposed to be doing homework or sleeping?</a:t>
            </a:r>
          </a:p>
          <a:p>
            <a:pPr eaLnBrk="1" hangingPunct="1">
              <a:buFontTx/>
              <a:buChar char="•"/>
            </a:pPr>
            <a:endParaRPr lang="en-US" dirty="0" smtClean="0"/>
          </a:p>
          <a:p>
            <a:pPr eaLnBrk="1" hangingPunct="1">
              <a:buFontTx/>
              <a:buChar char="•"/>
            </a:pPr>
            <a:r>
              <a:rPr lang="en-US" dirty="0" smtClean="0"/>
              <a:t> Consider the example you’re setting:  do you do the things you forbid your kids to do?  Remember that it’s illegal to text, browse,</a:t>
            </a:r>
            <a:r>
              <a:rPr lang="en-US" baseline="0" dirty="0" smtClean="0"/>
              <a:t> </a:t>
            </a:r>
            <a:r>
              <a:rPr lang="en-US" dirty="0" smtClean="0"/>
              <a:t>or talk on the phone while driving in many states – and it’s </a:t>
            </a:r>
            <a:r>
              <a:rPr lang="en-US" u="sng" dirty="0" smtClean="0"/>
              <a:t>dangerous</a:t>
            </a:r>
            <a:r>
              <a:rPr lang="en-US" dirty="0" smtClean="0"/>
              <a:t> in </a:t>
            </a:r>
            <a:r>
              <a:rPr lang="en-US" b="1" u="sng" dirty="0" smtClean="0"/>
              <a:t>all</a:t>
            </a:r>
            <a:r>
              <a:rPr lang="en-US" dirty="0" smtClean="0"/>
              <a:t> of them.  And your kids are watching. </a:t>
            </a:r>
          </a:p>
          <a:p>
            <a:pPr eaLnBrk="1" hangingPunct="1"/>
            <a:endParaRPr lang="en-US" dirty="0" smtClean="0"/>
          </a:p>
          <a:p>
            <a:pPr eaLnBrk="1" hangingPunct="1">
              <a:buFontTx/>
              <a:buChar char="•"/>
            </a:pPr>
            <a:r>
              <a:rPr lang="en-US" dirty="0" smtClean="0"/>
              <a:t>  Talk to your kids about using their manners while</a:t>
            </a:r>
            <a:r>
              <a:rPr lang="en-US" baseline="0" dirty="0" smtClean="0"/>
              <a:t> texting, too. </a:t>
            </a:r>
            <a:r>
              <a:rPr lang="en-US" dirty="0" smtClean="0"/>
              <a:t>Remind them to treat people the way they’d like to be treated.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charset="0"/>
                <a:ea typeface="ＭＳ Ｐゴシック" pitchFamily="-112" charset="-128"/>
              </a:defRPr>
            </a:lvl1pPr>
            <a:lvl2pPr marL="742950" indent="-285750" defTabSz="931863" eaLnBrk="0" hangingPunct="0">
              <a:defRPr>
                <a:solidFill>
                  <a:schemeClr val="tx1"/>
                </a:solidFill>
                <a:latin typeface="Arial" charset="0"/>
                <a:ea typeface="ＭＳ Ｐゴシック" pitchFamily="-112" charset="-128"/>
              </a:defRPr>
            </a:lvl2pPr>
            <a:lvl3pPr marL="1143000" indent="-228600" defTabSz="931863" eaLnBrk="0" hangingPunct="0">
              <a:defRPr>
                <a:solidFill>
                  <a:schemeClr val="tx1"/>
                </a:solidFill>
                <a:latin typeface="Arial" charset="0"/>
                <a:ea typeface="ＭＳ Ｐゴシック" pitchFamily="-112" charset="-128"/>
              </a:defRPr>
            </a:lvl3pPr>
            <a:lvl4pPr marL="1600200" indent="-228600" defTabSz="931863" eaLnBrk="0" hangingPunct="0">
              <a:defRPr>
                <a:solidFill>
                  <a:schemeClr val="tx1"/>
                </a:solidFill>
                <a:latin typeface="Arial" charset="0"/>
                <a:ea typeface="ＭＳ Ｐゴシック" pitchFamily="-112" charset="-128"/>
              </a:defRPr>
            </a:lvl4pPr>
            <a:lvl5pPr marL="2057400" indent="-228600" defTabSz="931863" eaLnBrk="0" hangingPunct="0">
              <a:defRPr>
                <a:solidFill>
                  <a:schemeClr val="tx1"/>
                </a:solidFill>
                <a:latin typeface="Arial" charset="0"/>
                <a:ea typeface="ＭＳ Ｐゴシック" pitchFamily="-112" charset="-128"/>
              </a:defRPr>
            </a:lvl5pPr>
            <a:lvl6pPr marL="2514600" indent="-228600" defTabSz="931863"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defTabSz="931863"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defTabSz="931863"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defTabSz="931863"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9E69401F-0F43-4CA4-93C1-C4F2C0B5467C}" type="slidenum">
              <a:rPr lang="en-US"/>
              <a:pPr eaLnBrk="1" hangingPunct="1"/>
              <a:t>12</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Talk with your kids about privacy and safety. </a:t>
            </a:r>
          </a:p>
          <a:p>
            <a:pPr eaLnBrk="1" hangingPunct="1"/>
            <a:endParaRPr lang="en-US" dirty="0" smtClean="0"/>
          </a:p>
          <a:p>
            <a:pPr marL="171450" indent="-171450" eaLnBrk="1" hangingPunct="1">
              <a:buFont typeface="Arial" panose="020B0604020202020204" pitchFamily="34" charset="0"/>
              <a:buChar char="•"/>
            </a:pPr>
            <a:r>
              <a:rPr lang="en-US" dirty="0" smtClean="0"/>
              <a:t>Encourage them to use a password</a:t>
            </a:r>
            <a:r>
              <a:rPr lang="en-US" baseline="0" dirty="0" smtClean="0"/>
              <a:t> to keep their phone locked. Not only can this prevent embarrassing pocket-dialing incidents, it can also keep information and photos from falling into the wrong hands</a:t>
            </a:r>
            <a:endParaRPr lang="en-US" dirty="0" smtClean="0"/>
          </a:p>
          <a:p>
            <a:pPr eaLnBrk="1" hangingPunct="1"/>
            <a:endParaRPr lang="en-US" dirty="0" smtClean="0"/>
          </a:p>
          <a:p>
            <a:pPr marL="171450" indent="-171450" eaLnBrk="1" hangingPunct="1">
              <a:buFont typeface="Arial" panose="020B0604020202020204" pitchFamily="34" charset="0"/>
              <a:buChar char="•"/>
            </a:pPr>
            <a:r>
              <a:rPr lang="en-US" dirty="0" smtClean="0"/>
              <a:t>Most phones</a:t>
            </a:r>
            <a:r>
              <a:rPr lang="en-US" baseline="0" dirty="0" smtClean="0"/>
              <a:t> </a:t>
            </a:r>
            <a:r>
              <a:rPr lang="en-US" dirty="0" smtClean="0"/>
              <a:t>allow photo- and video-sharing, which can be fun and creative – but can also cause issues about personal privacy and reputation.  </a:t>
            </a:r>
          </a:p>
          <a:p>
            <a:pPr eaLnBrk="1" hangingPunct="1">
              <a:buFontTx/>
              <a:buChar char="•"/>
            </a:pPr>
            <a:endParaRPr lang="en-US" dirty="0" smtClean="0"/>
          </a:p>
          <a:p>
            <a:pPr eaLnBrk="1" hangingPunct="1">
              <a:buFontTx/>
              <a:buChar char="•"/>
            </a:pPr>
            <a:r>
              <a:rPr lang="en-US" dirty="0" smtClean="0"/>
              <a:t>  Encourage kids to think about their privacy – and that of others – before posting a picture or video.  With mobile phones, it’s easy to post a picture without the OK of the person in the picture, but that can be embarrassing and even unsafe.  Better to be smart upfront than do damage control later.</a:t>
            </a:r>
            <a:br>
              <a:rPr lang="en-US" dirty="0" smtClean="0"/>
            </a:br>
            <a:endParaRPr lang="en-US" dirty="0" smtClean="0"/>
          </a:p>
          <a:p>
            <a:pPr eaLnBrk="1" hangingPunct="1">
              <a:buFontTx/>
              <a:buChar char="•"/>
            </a:pPr>
            <a:r>
              <a:rPr lang="en-US" dirty="0" smtClean="0"/>
              <a:t>  Smartphones let kids check and update their social networking pages on the go.  Remember that any filters you’ve set up on the home computer don’t apply on the phone.  Encourage your child to use good sense when social networking from their phone.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charset="0"/>
                <a:ea typeface="ＭＳ Ｐゴシック" pitchFamily="-112" charset="-128"/>
              </a:defRPr>
            </a:lvl1pPr>
            <a:lvl2pPr marL="742950" indent="-285750" defTabSz="931863" eaLnBrk="0" hangingPunct="0">
              <a:defRPr>
                <a:solidFill>
                  <a:schemeClr val="tx1"/>
                </a:solidFill>
                <a:latin typeface="Arial" charset="0"/>
                <a:ea typeface="ＭＳ Ｐゴシック" pitchFamily="-112" charset="-128"/>
              </a:defRPr>
            </a:lvl2pPr>
            <a:lvl3pPr marL="1143000" indent="-228600" defTabSz="931863" eaLnBrk="0" hangingPunct="0">
              <a:defRPr>
                <a:solidFill>
                  <a:schemeClr val="tx1"/>
                </a:solidFill>
                <a:latin typeface="Arial" charset="0"/>
                <a:ea typeface="ＭＳ Ｐゴシック" pitchFamily="-112" charset="-128"/>
              </a:defRPr>
            </a:lvl3pPr>
            <a:lvl4pPr marL="1600200" indent="-228600" defTabSz="931863" eaLnBrk="0" hangingPunct="0">
              <a:defRPr>
                <a:solidFill>
                  <a:schemeClr val="tx1"/>
                </a:solidFill>
                <a:latin typeface="Arial" charset="0"/>
                <a:ea typeface="ＭＳ Ｐゴシック" pitchFamily="-112" charset="-128"/>
              </a:defRPr>
            </a:lvl4pPr>
            <a:lvl5pPr marL="2057400" indent="-228600" defTabSz="931863" eaLnBrk="0" hangingPunct="0">
              <a:defRPr>
                <a:solidFill>
                  <a:schemeClr val="tx1"/>
                </a:solidFill>
                <a:latin typeface="Arial" charset="0"/>
                <a:ea typeface="ＭＳ Ｐゴシック" pitchFamily="-112" charset="-128"/>
              </a:defRPr>
            </a:lvl5pPr>
            <a:lvl6pPr marL="2514600" indent="-228600" defTabSz="931863"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defTabSz="931863"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defTabSz="931863"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defTabSz="931863"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D6E24D8C-8D98-4B81-958E-95B5DEED87D1}" type="slidenum">
              <a:rPr lang="en-US"/>
              <a:pPr eaLnBrk="1" hangingPunct="1"/>
              <a:t>13</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The phone itself, as well as the wireless company, should give you some options about privacy settings and child safety controls.  You often can turn off things like web access, downloading apps, or texting.  Other phones let you set the number of minutes used, limit internet access, and provide number privacy.  Ask your carrier what tools are available on your plan and your phone, and find out what they cost.  (There may be extra charges for these features.)</a:t>
            </a:r>
          </a:p>
          <a:p>
            <a:pPr eaLnBrk="1" hangingPunct="1"/>
            <a:endParaRPr lang="en-US" dirty="0" smtClean="0"/>
          </a:p>
          <a:p>
            <a:pPr eaLnBrk="1" hangingPunct="1"/>
            <a:r>
              <a:rPr lang="en-US" dirty="0" smtClean="0"/>
              <a:t>Do you know about location-based services?  It’s GPS technology that’s in many cell phones now, and kids can use it to pinpoint where their friends are – or be pinpointed by their friends.  Tell your kids to use this feature only with friends they know in person and trust – and not to broadcast their location to the world. This is also true for apps</a:t>
            </a:r>
            <a:r>
              <a:rPr lang="en-US" baseline="0" dirty="0" smtClean="0"/>
              <a:t> – some apps have geo-location on by default, even if it’s unnecessary for the app to  function properly. Encourage kids to turn these features off if they’re not needed. </a:t>
            </a:r>
            <a:endParaRPr lang="en-US" dirty="0" smtClean="0"/>
          </a:p>
          <a:p>
            <a:pPr eaLnBrk="1" hangingPunct="1"/>
            <a:endParaRPr lang="en-US" dirty="0" smtClean="0"/>
          </a:p>
          <a:p>
            <a:pPr eaLnBrk="1" hangingPunct="1"/>
            <a:r>
              <a:rPr lang="en-US" dirty="0" smtClean="0"/>
              <a:t>You might want to check:  some carriers have GPS services that let parents map their kid’s location.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charset="0"/>
                <a:ea typeface="ＭＳ Ｐゴシック" pitchFamily="-112" charset="-128"/>
              </a:defRPr>
            </a:lvl1pPr>
            <a:lvl2pPr marL="742950" indent="-285750" defTabSz="931863" eaLnBrk="0" hangingPunct="0">
              <a:defRPr>
                <a:solidFill>
                  <a:schemeClr val="tx1"/>
                </a:solidFill>
                <a:latin typeface="Arial" charset="0"/>
                <a:ea typeface="ＭＳ Ｐゴシック" pitchFamily="-112" charset="-128"/>
              </a:defRPr>
            </a:lvl2pPr>
            <a:lvl3pPr marL="1143000" indent="-228600" defTabSz="931863" eaLnBrk="0" hangingPunct="0">
              <a:defRPr>
                <a:solidFill>
                  <a:schemeClr val="tx1"/>
                </a:solidFill>
                <a:latin typeface="Arial" charset="0"/>
                <a:ea typeface="ＭＳ Ｐゴシック" pitchFamily="-112" charset="-128"/>
              </a:defRPr>
            </a:lvl3pPr>
            <a:lvl4pPr marL="1600200" indent="-228600" defTabSz="931863" eaLnBrk="0" hangingPunct="0">
              <a:defRPr>
                <a:solidFill>
                  <a:schemeClr val="tx1"/>
                </a:solidFill>
                <a:latin typeface="Arial" charset="0"/>
                <a:ea typeface="ＭＳ Ｐゴシック" pitchFamily="-112" charset="-128"/>
              </a:defRPr>
            </a:lvl4pPr>
            <a:lvl5pPr marL="2057400" indent="-228600" defTabSz="931863" eaLnBrk="0" hangingPunct="0">
              <a:defRPr>
                <a:solidFill>
                  <a:schemeClr val="tx1"/>
                </a:solidFill>
                <a:latin typeface="Arial" charset="0"/>
                <a:ea typeface="ＭＳ Ｐゴシック" pitchFamily="-112" charset="-128"/>
              </a:defRPr>
            </a:lvl5pPr>
            <a:lvl6pPr marL="2514600" indent="-228600" defTabSz="931863"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defTabSz="931863"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defTabSz="931863"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defTabSz="931863"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62E1BD37-9313-414F-97C9-A62F05E01CA8}" type="slidenum">
              <a:rPr lang="en-US"/>
              <a:pPr eaLnBrk="1" hangingPunct="1"/>
              <a:t>14</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In case you’d like more copies, or if you belong to any groups that might be able to use copies, please feel free to pass it on!  There are a few ways you can do that:</a:t>
            </a:r>
          </a:p>
          <a:p>
            <a:pPr eaLnBrk="1" hangingPunct="1"/>
            <a:endParaRPr lang="en-US" dirty="0" smtClean="0"/>
          </a:p>
          <a:p>
            <a:pPr eaLnBrk="1" hangingPunct="1">
              <a:buFontTx/>
              <a:buChar char="•"/>
            </a:pPr>
            <a:r>
              <a:rPr lang="en-US" dirty="0" smtClean="0"/>
              <a:t> Net Cetera is posted at OnGuardOnline.gov, the federal government’s online safety website.</a:t>
            </a:r>
            <a:r>
              <a:rPr lang="en-US" baseline="0" dirty="0" smtClean="0"/>
              <a:t> You’ll find this presentation, as well as articles, videos, and more ideas to spread the word about kids’ online safety. </a:t>
            </a:r>
          </a:p>
          <a:p>
            <a:pPr eaLnBrk="1" hangingPunct="1">
              <a:buFontTx/>
              <a:buChar char="•"/>
            </a:pPr>
            <a:endParaRPr lang="en-US" baseline="0" dirty="0" smtClean="0"/>
          </a:p>
          <a:p>
            <a:pPr eaLnBrk="1" hangingPunct="1">
              <a:buFontTx/>
              <a:buChar char="•"/>
            </a:pPr>
            <a:r>
              <a:rPr lang="en-US" dirty="0" smtClean="0"/>
              <a:t>You can give this presentation at PTA or </a:t>
            </a:r>
            <a:r>
              <a:rPr lang="en-US" smtClean="0"/>
              <a:t>scout meetings, </a:t>
            </a:r>
            <a:r>
              <a:rPr lang="en-US" dirty="0" smtClean="0"/>
              <a:t>or</a:t>
            </a:r>
            <a:r>
              <a:rPr lang="en-US" baseline="0" dirty="0" smtClean="0"/>
              <a:t> </a:t>
            </a:r>
            <a:r>
              <a:rPr lang="en-US" dirty="0" smtClean="0"/>
              <a:t>copy sections of the guide to use in newsletters, blogs – however you can use it.  The booklet is in the public domain,</a:t>
            </a:r>
            <a:r>
              <a:rPr lang="en-US" baseline="0" dirty="0" smtClean="0"/>
              <a:t> and there are no copyright restrictions. </a:t>
            </a:r>
            <a:endParaRPr lang="en-US" dirty="0" smtClean="0"/>
          </a:p>
          <a:p>
            <a:pPr eaLnBrk="1" hangingPunct="1"/>
            <a:endParaRPr lang="en-US" dirty="0" smtClean="0"/>
          </a:p>
          <a:p>
            <a:pPr eaLnBrk="1" hangingPunct="1">
              <a:buFontTx/>
              <a:buChar char="•"/>
            </a:pPr>
            <a:r>
              <a:rPr lang="en-US" dirty="0" smtClean="0"/>
              <a:t> You can order free copies of the booklet at the FTC’s bulk order site:  bulkorder.ftc.gov.</a:t>
            </a:r>
            <a:r>
              <a:rPr lang="en-US" baseline="0" dirty="0" smtClean="0"/>
              <a:t> All the materials are available for </a:t>
            </a:r>
            <a:r>
              <a:rPr lang="en-US" dirty="0" smtClean="0"/>
              <a:t>free</a:t>
            </a:r>
            <a:r>
              <a:rPr lang="en-US" baseline="0" dirty="0" smtClean="0"/>
              <a:t>. </a:t>
            </a:r>
            <a:endParaRPr lang="en-US" dirty="0" smtClean="0"/>
          </a:p>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charset="0"/>
                <a:ea typeface="ＭＳ Ｐゴシック" pitchFamily="-112" charset="-128"/>
              </a:defRPr>
            </a:lvl1pPr>
            <a:lvl2pPr marL="742950" indent="-285750" defTabSz="931863" eaLnBrk="0" hangingPunct="0">
              <a:defRPr>
                <a:solidFill>
                  <a:schemeClr val="tx1"/>
                </a:solidFill>
                <a:latin typeface="Arial" charset="0"/>
                <a:ea typeface="ＭＳ Ｐゴシック" pitchFamily="-112" charset="-128"/>
              </a:defRPr>
            </a:lvl2pPr>
            <a:lvl3pPr marL="1143000" indent="-228600" defTabSz="931863" eaLnBrk="0" hangingPunct="0">
              <a:defRPr>
                <a:solidFill>
                  <a:schemeClr val="tx1"/>
                </a:solidFill>
                <a:latin typeface="Arial" charset="0"/>
                <a:ea typeface="ＭＳ Ｐゴシック" pitchFamily="-112" charset="-128"/>
              </a:defRPr>
            </a:lvl3pPr>
            <a:lvl4pPr marL="1600200" indent="-228600" defTabSz="931863" eaLnBrk="0" hangingPunct="0">
              <a:defRPr>
                <a:solidFill>
                  <a:schemeClr val="tx1"/>
                </a:solidFill>
                <a:latin typeface="Arial" charset="0"/>
                <a:ea typeface="ＭＳ Ｐゴシック" pitchFamily="-112" charset="-128"/>
              </a:defRPr>
            </a:lvl4pPr>
            <a:lvl5pPr marL="2057400" indent="-228600" defTabSz="931863" eaLnBrk="0" hangingPunct="0">
              <a:defRPr>
                <a:solidFill>
                  <a:schemeClr val="tx1"/>
                </a:solidFill>
                <a:latin typeface="Arial" charset="0"/>
                <a:ea typeface="ＭＳ Ｐゴシック" pitchFamily="-112" charset="-128"/>
              </a:defRPr>
            </a:lvl5pPr>
            <a:lvl6pPr marL="2514600" indent="-228600" defTabSz="931863"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defTabSz="931863"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defTabSz="931863"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defTabSz="931863"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74FDBDC8-260C-4219-AFEA-5455E3C999FD}" type="slidenum">
              <a:rPr lang="en-US"/>
              <a:pPr eaLnBrk="1" hangingPunct="1"/>
              <a:t>2</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a:p>
            <a:pPr eaLnBrk="1" hangingPunct="1"/>
            <a:r>
              <a:rPr lang="en-US" dirty="0" smtClean="0"/>
              <a:t>Most of us – and probably most kids – do all kinds of things online.  </a:t>
            </a:r>
          </a:p>
          <a:p>
            <a:pPr eaLnBrk="1" hangingPunct="1">
              <a:buFontTx/>
              <a:buChar char="•"/>
            </a:pPr>
            <a:r>
              <a:rPr lang="en-US" dirty="0" smtClean="0"/>
              <a:t>  We may keep</a:t>
            </a:r>
            <a:r>
              <a:rPr lang="en-US" baseline="0" dirty="0" smtClean="0"/>
              <a:t> in touch with family and friends via email or social networks</a:t>
            </a:r>
            <a:endParaRPr lang="en-US" dirty="0" smtClean="0"/>
          </a:p>
          <a:p>
            <a:pPr eaLnBrk="1" hangingPunct="1">
              <a:buFontTx/>
              <a:buChar char="•"/>
            </a:pPr>
            <a:r>
              <a:rPr lang="en-US" dirty="0" smtClean="0"/>
              <a:t>  Many of us post and share pictures and videos, many times from a mobile device</a:t>
            </a:r>
            <a:r>
              <a:rPr lang="en-US" baseline="0" dirty="0" smtClean="0"/>
              <a:t> on-the-go</a:t>
            </a:r>
            <a:endParaRPr lang="en-US" dirty="0" smtClean="0"/>
          </a:p>
          <a:p>
            <a:pPr eaLnBrk="1" hangingPunct="1">
              <a:buFontTx/>
              <a:buChar char="•"/>
            </a:pPr>
            <a:r>
              <a:rPr lang="en-US" dirty="0" smtClean="0"/>
              <a:t>  We may have profiles on social networks</a:t>
            </a:r>
          </a:p>
          <a:p>
            <a:pPr eaLnBrk="1" hangingPunct="1">
              <a:buFontTx/>
              <a:buChar char="•"/>
            </a:pPr>
            <a:r>
              <a:rPr lang="en-US" dirty="0" smtClean="0"/>
              <a:t>  Sometimes we create avatars to represent us in online spaces.</a:t>
            </a:r>
          </a:p>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charset="0"/>
                <a:ea typeface="ＭＳ Ｐゴシック" pitchFamily="-112" charset="-128"/>
              </a:defRPr>
            </a:lvl1pPr>
            <a:lvl2pPr marL="742950" indent="-285750" defTabSz="931863" eaLnBrk="0" hangingPunct="0">
              <a:defRPr>
                <a:solidFill>
                  <a:schemeClr val="tx1"/>
                </a:solidFill>
                <a:latin typeface="Arial" charset="0"/>
                <a:ea typeface="ＭＳ Ｐゴシック" pitchFamily="-112" charset="-128"/>
              </a:defRPr>
            </a:lvl2pPr>
            <a:lvl3pPr marL="1143000" indent="-228600" defTabSz="931863" eaLnBrk="0" hangingPunct="0">
              <a:defRPr>
                <a:solidFill>
                  <a:schemeClr val="tx1"/>
                </a:solidFill>
                <a:latin typeface="Arial" charset="0"/>
                <a:ea typeface="ＭＳ Ｐゴシック" pitchFamily="-112" charset="-128"/>
              </a:defRPr>
            </a:lvl3pPr>
            <a:lvl4pPr marL="1600200" indent="-228600" defTabSz="931863" eaLnBrk="0" hangingPunct="0">
              <a:defRPr>
                <a:solidFill>
                  <a:schemeClr val="tx1"/>
                </a:solidFill>
                <a:latin typeface="Arial" charset="0"/>
                <a:ea typeface="ＭＳ Ｐゴシック" pitchFamily="-112" charset="-128"/>
              </a:defRPr>
            </a:lvl4pPr>
            <a:lvl5pPr marL="2057400" indent="-228600" defTabSz="931863" eaLnBrk="0" hangingPunct="0">
              <a:defRPr>
                <a:solidFill>
                  <a:schemeClr val="tx1"/>
                </a:solidFill>
                <a:latin typeface="Arial" charset="0"/>
                <a:ea typeface="ＭＳ Ｐゴシック" pitchFamily="-112" charset="-128"/>
              </a:defRPr>
            </a:lvl5pPr>
            <a:lvl6pPr marL="2514600" indent="-228600" defTabSz="931863"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defTabSz="931863"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defTabSz="931863"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defTabSz="931863"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CADB4A4D-41CE-4A1C-BA58-D472C6A62612}" type="slidenum">
              <a:rPr lang="en-US"/>
              <a:pPr eaLnBrk="1" hangingPunct="1"/>
              <a:t>3</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endParaRPr lang="en-US" dirty="0" smtClean="0"/>
          </a:p>
          <a:p>
            <a:pPr marL="228600" indent="-228600" eaLnBrk="1" hangingPunct="1"/>
            <a:r>
              <a:rPr lang="en-US" dirty="0" smtClean="0"/>
              <a:t>While communicating</a:t>
            </a:r>
            <a:r>
              <a:rPr lang="en-US" baseline="0" dirty="0" smtClean="0"/>
              <a:t> online is a way of life, it can come</a:t>
            </a:r>
            <a:r>
              <a:rPr lang="en-US" dirty="0" smtClean="0"/>
              <a:t> with some risks:</a:t>
            </a:r>
          </a:p>
          <a:p>
            <a:pPr marL="228600" indent="-228600" eaLnBrk="1" hangingPunct="1"/>
            <a:endParaRPr lang="en-US" dirty="0" smtClean="0"/>
          </a:p>
          <a:p>
            <a:pPr marL="228600" indent="-228600" eaLnBrk="1" hangingPunct="1">
              <a:buFontTx/>
              <a:buAutoNum type="arabicPeriod"/>
            </a:pPr>
            <a:r>
              <a:rPr lang="en-US" dirty="0" smtClean="0"/>
              <a:t>Inappropriate </a:t>
            </a:r>
            <a:r>
              <a:rPr lang="en-US" b="1" dirty="0" smtClean="0"/>
              <a:t>Conduct</a:t>
            </a:r>
            <a:r>
              <a:rPr lang="en-US" dirty="0" smtClean="0"/>
              <a:t>:  it’s anonymous online, and people – especially kids – can forget that their online actions can have real-world consequences.</a:t>
            </a:r>
            <a:br>
              <a:rPr lang="en-US" dirty="0" smtClean="0"/>
            </a:br>
            <a:endParaRPr lang="en-US" dirty="0" smtClean="0"/>
          </a:p>
          <a:p>
            <a:pPr marL="228600" indent="-228600" eaLnBrk="1" hangingPunct="1">
              <a:buFontTx/>
              <a:buAutoNum type="arabicPeriod"/>
            </a:pPr>
            <a:r>
              <a:rPr lang="en-US" dirty="0" smtClean="0"/>
              <a:t>Inappropriate </a:t>
            </a:r>
            <a:r>
              <a:rPr lang="en-US" b="1" dirty="0" smtClean="0"/>
              <a:t>Contact</a:t>
            </a:r>
            <a:r>
              <a:rPr lang="en-US" dirty="0" smtClean="0"/>
              <a:t>:  there are people online who have bad intentions – including bullies, predators, hackers, and scammers.</a:t>
            </a:r>
            <a:br>
              <a:rPr lang="en-US" dirty="0" smtClean="0"/>
            </a:br>
            <a:endParaRPr lang="en-US" dirty="0" smtClean="0"/>
          </a:p>
          <a:p>
            <a:pPr marL="228600" indent="-228600" eaLnBrk="1" hangingPunct="1">
              <a:buFontTx/>
              <a:buAutoNum type="arabicPeriod"/>
            </a:pPr>
            <a:r>
              <a:rPr lang="en-US" dirty="0" smtClean="0"/>
              <a:t>Inappropriate </a:t>
            </a:r>
            <a:r>
              <a:rPr lang="en-US" b="1" dirty="0" smtClean="0"/>
              <a:t>Content</a:t>
            </a:r>
            <a:r>
              <a:rPr lang="en-US" dirty="0" smtClean="0"/>
              <a:t>:  you may worry about what younger kids may run across – or what older kids might seek out.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charset="0"/>
                <a:ea typeface="ＭＳ Ｐゴシック" pitchFamily="-112" charset="-128"/>
              </a:defRPr>
            </a:lvl1pPr>
            <a:lvl2pPr marL="742950" indent="-285750" defTabSz="931863" eaLnBrk="0" hangingPunct="0">
              <a:defRPr>
                <a:solidFill>
                  <a:schemeClr val="tx1"/>
                </a:solidFill>
                <a:latin typeface="Arial" charset="0"/>
                <a:ea typeface="ＭＳ Ｐゴシック" pitchFamily="-112" charset="-128"/>
              </a:defRPr>
            </a:lvl2pPr>
            <a:lvl3pPr marL="1143000" indent="-228600" defTabSz="931863" eaLnBrk="0" hangingPunct="0">
              <a:defRPr>
                <a:solidFill>
                  <a:schemeClr val="tx1"/>
                </a:solidFill>
                <a:latin typeface="Arial" charset="0"/>
                <a:ea typeface="ＭＳ Ｐゴシック" pitchFamily="-112" charset="-128"/>
              </a:defRPr>
            </a:lvl3pPr>
            <a:lvl4pPr marL="1600200" indent="-228600" defTabSz="931863" eaLnBrk="0" hangingPunct="0">
              <a:defRPr>
                <a:solidFill>
                  <a:schemeClr val="tx1"/>
                </a:solidFill>
                <a:latin typeface="Arial" charset="0"/>
                <a:ea typeface="ＭＳ Ｐゴシック" pitchFamily="-112" charset="-128"/>
              </a:defRPr>
            </a:lvl4pPr>
            <a:lvl5pPr marL="2057400" indent="-228600" defTabSz="931863" eaLnBrk="0" hangingPunct="0">
              <a:defRPr>
                <a:solidFill>
                  <a:schemeClr val="tx1"/>
                </a:solidFill>
                <a:latin typeface="Arial" charset="0"/>
                <a:ea typeface="ＭＳ Ｐゴシック" pitchFamily="-112" charset="-128"/>
              </a:defRPr>
            </a:lvl5pPr>
            <a:lvl6pPr marL="2514600" indent="-228600" defTabSz="931863"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defTabSz="931863"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defTabSz="931863"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defTabSz="931863"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F9C24514-606C-4A4C-8368-799E7A1BFE83}" type="slidenum">
              <a:rPr lang="en-US"/>
              <a:pPr eaLnBrk="1" hangingPunct="1"/>
              <a:t>4</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a:p>
            <a:pPr eaLnBrk="1" hangingPunct="1"/>
            <a:r>
              <a:rPr lang="en-US" dirty="0" smtClean="0"/>
              <a:t>Technology is constantly evolving,</a:t>
            </a:r>
            <a:r>
              <a:rPr lang="en-US" baseline="0" dirty="0" smtClean="0"/>
              <a:t> so are the risks associated with it. </a:t>
            </a:r>
            <a:r>
              <a:rPr lang="en-US" dirty="0" smtClean="0"/>
              <a:t>Keeping that in mind, the Federal Trade Commission wrote a guide for parents called </a:t>
            </a:r>
            <a:r>
              <a:rPr lang="en-US" i="1" dirty="0" smtClean="0"/>
              <a:t>Net Cetera</a:t>
            </a:r>
            <a:r>
              <a:rPr lang="en-US" dirty="0" smtClean="0"/>
              <a:t>. It covers</a:t>
            </a:r>
            <a:r>
              <a:rPr lang="en-US" baseline="0" dirty="0" smtClean="0"/>
              <a:t> issues to raise with kids about living their lives online. </a:t>
            </a:r>
            <a:endParaRPr lang="en-US" dirty="0" smtClean="0"/>
          </a:p>
          <a:p>
            <a:pPr eaLnBrk="1" hangingPunct="1"/>
            <a:endParaRPr lang="en-US" dirty="0" smtClean="0"/>
          </a:p>
          <a:p>
            <a:pPr eaLnBrk="1" hangingPunct="1"/>
            <a:r>
              <a:rPr lang="en-US" dirty="0" smtClean="0"/>
              <a:t>It’s based on the idea that the first step to protecting kids online is more about </a:t>
            </a:r>
            <a:r>
              <a:rPr lang="en-US" u="sng" dirty="0" smtClean="0"/>
              <a:t>talking</a:t>
            </a:r>
            <a:r>
              <a:rPr lang="en-US" dirty="0" smtClean="0"/>
              <a:t> than technology.  When kids want important information, they turn to their parents.  You</a:t>
            </a:r>
            <a:r>
              <a:rPr lang="en-US" baseline="0" dirty="0" smtClean="0"/>
              <a:t> can help reduce risks by talking to your kids about how they communicate – online and off – and encouraging them to think critically and act in a way they can be proud of. </a:t>
            </a: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charset="0"/>
                <a:ea typeface="ＭＳ Ｐゴシック" pitchFamily="-112" charset="-128"/>
              </a:defRPr>
            </a:lvl1pPr>
            <a:lvl2pPr marL="742950" indent="-285750" defTabSz="931863" eaLnBrk="0" hangingPunct="0">
              <a:defRPr>
                <a:solidFill>
                  <a:schemeClr val="tx1"/>
                </a:solidFill>
                <a:latin typeface="Arial" charset="0"/>
                <a:ea typeface="ＭＳ Ｐゴシック" pitchFamily="-112" charset="-128"/>
              </a:defRPr>
            </a:lvl2pPr>
            <a:lvl3pPr marL="1143000" indent="-228600" defTabSz="931863" eaLnBrk="0" hangingPunct="0">
              <a:defRPr>
                <a:solidFill>
                  <a:schemeClr val="tx1"/>
                </a:solidFill>
                <a:latin typeface="Arial" charset="0"/>
                <a:ea typeface="ＭＳ Ｐゴシック" pitchFamily="-112" charset="-128"/>
              </a:defRPr>
            </a:lvl3pPr>
            <a:lvl4pPr marL="1600200" indent="-228600" defTabSz="931863" eaLnBrk="0" hangingPunct="0">
              <a:defRPr>
                <a:solidFill>
                  <a:schemeClr val="tx1"/>
                </a:solidFill>
                <a:latin typeface="Arial" charset="0"/>
                <a:ea typeface="ＭＳ Ｐゴシック" pitchFamily="-112" charset="-128"/>
              </a:defRPr>
            </a:lvl4pPr>
            <a:lvl5pPr marL="2057400" indent="-228600" defTabSz="931863" eaLnBrk="0" hangingPunct="0">
              <a:defRPr>
                <a:solidFill>
                  <a:schemeClr val="tx1"/>
                </a:solidFill>
                <a:latin typeface="Arial" charset="0"/>
                <a:ea typeface="ＭＳ Ｐゴシック" pitchFamily="-112" charset="-128"/>
              </a:defRPr>
            </a:lvl5pPr>
            <a:lvl6pPr marL="2514600" indent="-228600" defTabSz="931863"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defTabSz="931863"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defTabSz="931863"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defTabSz="931863"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C3B829C3-5B95-417C-8363-899FF9821C05}" type="slidenum">
              <a:rPr lang="en-US"/>
              <a:pPr eaLnBrk="1" hangingPunct="1"/>
              <a:t>5</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endParaRPr lang="en-US" dirty="0" smtClean="0"/>
          </a:p>
          <a:p>
            <a:pPr marL="228600" indent="-228600" eaLnBrk="1" hangingPunct="1"/>
            <a:r>
              <a:rPr lang="en-US" dirty="0" smtClean="0"/>
              <a:t>We often heard from parents – especially those with tech-savvy kids – that they didn’t know where to start.  So, for parents who wonder where to begin, here are some tips:</a:t>
            </a:r>
          </a:p>
          <a:p>
            <a:pPr marL="228600" indent="-228600" eaLnBrk="1" hangingPunct="1"/>
            <a:endParaRPr lang="en-US" dirty="0" smtClean="0"/>
          </a:p>
          <a:p>
            <a:pPr marL="228600" indent="-228600" eaLnBrk="1" hangingPunct="1">
              <a:buFontTx/>
              <a:buAutoNum type="arabicPeriod"/>
            </a:pPr>
            <a:r>
              <a:rPr lang="en-US" u="sng" dirty="0" smtClean="0"/>
              <a:t>Start early</a:t>
            </a:r>
            <a:r>
              <a:rPr lang="en-US" dirty="0" smtClean="0"/>
              <a:t>:  Young kids see their parents using all kinds of devices —</a:t>
            </a:r>
            <a:r>
              <a:rPr lang="en-US" baseline="0" dirty="0" smtClean="0"/>
              <a:t> </a:t>
            </a:r>
            <a:r>
              <a:rPr lang="en-US" dirty="0" smtClean="0"/>
              <a:t>and also might be playing games or watching shows on</a:t>
            </a:r>
            <a:r>
              <a:rPr lang="en-US" baseline="0" dirty="0" smtClean="0"/>
              <a:t> </a:t>
            </a:r>
            <a:r>
              <a:rPr lang="en-US" dirty="0" smtClean="0"/>
              <a:t>them. As soon as your child starts using a phone, mobile</a:t>
            </a:r>
            <a:r>
              <a:rPr lang="en-US" baseline="0" dirty="0" smtClean="0"/>
              <a:t> </a:t>
            </a:r>
            <a:r>
              <a:rPr lang="en-US" dirty="0" smtClean="0"/>
              <a:t>device, or computer, it’s time to talk to them about online</a:t>
            </a:r>
            <a:r>
              <a:rPr lang="en-US" baseline="0" dirty="0" smtClean="0"/>
              <a:t> </a:t>
            </a:r>
            <a:r>
              <a:rPr lang="en-US" dirty="0" smtClean="0"/>
              <a:t>behavior and safety. </a:t>
            </a:r>
            <a:br>
              <a:rPr lang="en-US" dirty="0" smtClean="0"/>
            </a:br>
            <a:endParaRPr lang="en-US" dirty="0" smtClean="0"/>
          </a:p>
          <a:p>
            <a:pPr marL="228600" indent="-228600" eaLnBrk="1" hangingPunct="1"/>
            <a:r>
              <a:rPr lang="en-US" dirty="0" smtClean="0"/>
              <a:t>If your kids are already going online:  </a:t>
            </a:r>
            <a:br>
              <a:rPr lang="en-US" dirty="0" smtClean="0"/>
            </a:br>
            <a:endParaRPr lang="en-US" dirty="0" smtClean="0"/>
          </a:p>
          <a:p>
            <a:pPr marL="228600" indent="-228600" eaLnBrk="1" hangingPunct="1">
              <a:buFontTx/>
              <a:buAutoNum type="arabicPeriod" startAt="2"/>
            </a:pPr>
            <a:r>
              <a:rPr lang="en-US" u="sng" dirty="0" smtClean="0"/>
              <a:t>Initiate conversations</a:t>
            </a:r>
            <a:r>
              <a:rPr lang="en-US" dirty="0" smtClean="0"/>
              <a:t>:  Don’t wait for kids to come to you.  Use everyday opportunities to talk with kids.</a:t>
            </a:r>
            <a:r>
              <a:rPr lang="en-US" baseline="0" dirty="0" smtClean="0"/>
              <a:t> For example, </a:t>
            </a:r>
            <a:r>
              <a:rPr lang="en-US" dirty="0" smtClean="0"/>
              <a:t>news stories about cyberbullying, a storyline on TV about texting and driving – these can be the start of a worthwhile conversation.</a:t>
            </a:r>
          </a:p>
          <a:p>
            <a:pPr marL="228600" indent="-228600" eaLnBrk="1" hangingPunct="1">
              <a:buFontTx/>
              <a:buAutoNum type="arabicPeriod" startAt="2"/>
            </a:pPr>
            <a:endParaRPr lang="en-US" dirty="0" smtClean="0"/>
          </a:p>
          <a:p>
            <a:pPr marL="228600" indent="-228600" eaLnBrk="1" hangingPunct="1">
              <a:buFontTx/>
              <a:buAutoNum type="arabicPeriod" startAt="2"/>
            </a:pPr>
            <a:r>
              <a:rPr lang="en-US" u="sng" dirty="0" smtClean="0"/>
              <a:t>Communicate your expectations</a:t>
            </a:r>
            <a:r>
              <a:rPr lang="en-US" dirty="0" smtClean="0"/>
              <a:t>:  Be honest about your</a:t>
            </a:r>
            <a:r>
              <a:rPr lang="en-US" baseline="0" dirty="0" smtClean="0"/>
              <a:t> expectations and how they apply online. Be specific about what’s off-limits, and what you consider to be unacceptable behavior.</a:t>
            </a:r>
          </a:p>
          <a:p>
            <a:pPr marL="228600" indent="-228600" eaLnBrk="1" hangingPunct="1">
              <a:buFontTx/>
              <a:buAutoNum type="arabicPeriod" startAt="2"/>
            </a:pPr>
            <a:endParaRPr lang="en-US" baseline="0" dirty="0" smtClean="0"/>
          </a:p>
          <a:p>
            <a:pPr marL="228600" indent="-228600" eaLnBrk="1" hangingPunct="1">
              <a:buFontTx/>
              <a:buAutoNum type="arabicPeriod" startAt="2"/>
            </a:pPr>
            <a:r>
              <a:rPr lang="en-US" u="sng" dirty="0" smtClean="0"/>
              <a:t>Be patient and supportive. </a:t>
            </a:r>
            <a:r>
              <a:rPr lang="en-US" dirty="0" smtClean="0"/>
              <a:t>Listen to what kids have to say,</a:t>
            </a:r>
            <a:r>
              <a:rPr lang="en-US" baseline="0" dirty="0" smtClean="0"/>
              <a:t> and be patient when trying to get your message across. Most kids need small bits of information repeated – and often – for it to really sink in.  Keep talking; chances are it’ll pay off.</a:t>
            </a:r>
          </a:p>
          <a:p>
            <a:pPr marL="0" indent="0" eaLnBrk="1" hangingPunct="1">
              <a:buFontTx/>
              <a:buNone/>
            </a:pPr>
            <a:endParaRPr lang="en-US" baseline="0" dirty="0" smtClean="0"/>
          </a:p>
          <a:p>
            <a:pPr marL="0" indent="0" eaLnBrk="1" hangingPunct="1">
              <a:buFontTx/>
              <a:buNone/>
            </a:pPr>
            <a:r>
              <a:rPr lang="en-US" baseline="0" dirty="0" smtClean="0"/>
              <a:t>W</a:t>
            </a:r>
            <a:r>
              <a:rPr lang="en-US" dirty="0" smtClean="0"/>
              <a:t>ork hard to keep the lines of communication open, even if your kid</a:t>
            </a:r>
            <a:r>
              <a:rPr lang="en-US" baseline="0" dirty="0" smtClean="0"/>
              <a:t> has done something online that you find inappropriate</a:t>
            </a:r>
            <a:r>
              <a:rPr lang="en-US" dirty="0" smtClean="0"/>
              <a:t>. You may not have all the answers, and being honest about that can go a</a:t>
            </a:r>
            <a:r>
              <a:rPr lang="en-US" baseline="0" dirty="0" smtClean="0"/>
              <a:t> long way. </a:t>
            </a: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charset="0"/>
                <a:ea typeface="ＭＳ Ｐゴシック" pitchFamily="-112" charset="-128"/>
              </a:defRPr>
            </a:lvl1pPr>
            <a:lvl2pPr marL="742950" indent="-285750" defTabSz="931863" eaLnBrk="0" hangingPunct="0">
              <a:defRPr>
                <a:solidFill>
                  <a:schemeClr val="tx1"/>
                </a:solidFill>
                <a:latin typeface="Arial" charset="0"/>
                <a:ea typeface="ＭＳ Ｐゴシック" pitchFamily="-112" charset="-128"/>
              </a:defRPr>
            </a:lvl2pPr>
            <a:lvl3pPr marL="1143000" indent="-228600" defTabSz="931863" eaLnBrk="0" hangingPunct="0">
              <a:defRPr>
                <a:solidFill>
                  <a:schemeClr val="tx1"/>
                </a:solidFill>
                <a:latin typeface="Arial" charset="0"/>
                <a:ea typeface="ＭＳ Ｐゴシック" pitchFamily="-112" charset="-128"/>
              </a:defRPr>
            </a:lvl3pPr>
            <a:lvl4pPr marL="1600200" indent="-228600" defTabSz="931863" eaLnBrk="0" hangingPunct="0">
              <a:defRPr>
                <a:solidFill>
                  <a:schemeClr val="tx1"/>
                </a:solidFill>
                <a:latin typeface="Arial" charset="0"/>
                <a:ea typeface="ＭＳ Ｐゴシック" pitchFamily="-112" charset="-128"/>
              </a:defRPr>
            </a:lvl4pPr>
            <a:lvl5pPr marL="2057400" indent="-228600" defTabSz="931863" eaLnBrk="0" hangingPunct="0">
              <a:defRPr>
                <a:solidFill>
                  <a:schemeClr val="tx1"/>
                </a:solidFill>
                <a:latin typeface="Arial" charset="0"/>
                <a:ea typeface="ＭＳ Ｐゴシック" pitchFamily="-112" charset="-128"/>
              </a:defRPr>
            </a:lvl5pPr>
            <a:lvl6pPr marL="2514600" indent="-228600" defTabSz="931863"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defTabSz="931863"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defTabSz="931863"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defTabSz="931863"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A7836212-2789-4E71-9418-2970056848F8}" type="slidenum">
              <a:rPr lang="en-US"/>
              <a:pPr eaLnBrk="1" hangingPunct="1"/>
              <a:t>6</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ln/>
        </p:spPr>
        <p:txBody>
          <a:bodyPr/>
          <a:lstStyle/>
          <a:p>
            <a:pPr marL="228600" indent="-228600">
              <a:defRPr/>
            </a:pPr>
            <a:r>
              <a:rPr lang="en-US" dirty="0" smtClean="0"/>
              <a:t>Kids need different levels of attention and guidance at different ages – and it’s really up to you to decide where your own kids fit.</a:t>
            </a:r>
          </a:p>
          <a:p>
            <a:pPr marL="228600" indent="-228600">
              <a:defRPr/>
            </a:pPr>
            <a:endParaRPr lang="en-US" dirty="0" smtClean="0"/>
          </a:p>
          <a:p>
            <a:pPr marL="228600" indent="-228600">
              <a:defRPr/>
            </a:pPr>
            <a:r>
              <a:rPr lang="en-US" dirty="0" smtClean="0"/>
              <a:t>Starting with very </a:t>
            </a:r>
            <a:r>
              <a:rPr lang="en-US" u="sng" dirty="0" smtClean="0"/>
              <a:t>young kids</a:t>
            </a:r>
            <a:r>
              <a:rPr lang="en-US" dirty="0" smtClean="0"/>
              <a:t>, it’s a good idea to supervise them while they’re online – maybe even choosing the sites they can visit.  As they’re ready to explore a little more, consider limiting their exploration to sites you’ve already checked out and that you think are OK for their educational and entertainment value. You may consider parental controls. </a:t>
            </a:r>
          </a:p>
          <a:p>
            <a:pPr marL="228600" indent="-228600">
              <a:defRPr/>
            </a:pPr>
            <a:endParaRPr lang="en-US" dirty="0" smtClean="0"/>
          </a:p>
          <a:p>
            <a:pPr marL="228600" indent="-228600">
              <a:defRPr/>
            </a:pPr>
            <a:r>
              <a:rPr lang="en-US" dirty="0" smtClean="0"/>
              <a:t>Moving on to </a:t>
            </a:r>
            <a:r>
              <a:rPr lang="en-US" u="sng" dirty="0" smtClean="0"/>
              <a:t>tweens</a:t>
            </a:r>
            <a:r>
              <a:rPr lang="en-US" dirty="0" smtClean="0"/>
              <a:t>, aged 8-12, who usually are ready to explore a bit more on their own – it’s still a good idea to set</a:t>
            </a:r>
            <a:r>
              <a:rPr lang="en-US" baseline="0" dirty="0" smtClean="0"/>
              <a:t> limits. Talk about how long and how often they’re allowed to be online – whether on computers, phones, or other mobile devices. </a:t>
            </a:r>
            <a:endParaRPr lang="en-US" dirty="0" smtClean="0"/>
          </a:p>
          <a:p>
            <a:pPr eaLnBrk="1" hangingPunct="1">
              <a:defRPr/>
            </a:pP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charset="0"/>
                <a:ea typeface="ＭＳ Ｐゴシック" pitchFamily="-112" charset="-128"/>
              </a:defRPr>
            </a:lvl1pPr>
            <a:lvl2pPr marL="742950" indent="-285750" defTabSz="931863" eaLnBrk="0" hangingPunct="0">
              <a:defRPr>
                <a:solidFill>
                  <a:schemeClr val="tx1"/>
                </a:solidFill>
                <a:latin typeface="Arial" charset="0"/>
                <a:ea typeface="ＭＳ Ｐゴシック" pitchFamily="-112" charset="-128"/>
              </a:defRPr>
            </a:lvl2pPr>
            <a:lvl3pPr marL="1143000" indent="-228600" defTabSz="931863" eaLnBrk="0" hangingPunct="0">
              <a:defRPr>
                <a:solidFill>
                  <a:schemeClr val="tx1"/>
                </a:solidFill>
                <a:latin typeface="Arial" charset="0"/>
                <a:ea typeface="ＭＳ Ｐゴシック" pitchFamily="-112" charset="-128"/>
              </a:defRPr>
            </a:lvl3pPr>
            <a:lvl4pPr marL="1600200" indent="-228600" defTabSz="931863" eaLnBrk="0" hangingPunct="0">
              <a:defRPr>
                <a:solidFill>
                  <a:schemeClr val="tx1"/>
                </a:solidFill>
                <a:latin typeface="Arial" charset="0"/>
                <a:ea typeface="ＭＳ Ｐゴシック" pitchFamily="-112" charset="-128"/>
              </a:defRPr>
            </a:lvl4pPr>
            <a:lvl5pPr marL="2057400" indent="-228600" defTabSz="931863" eaLnBrk="0" hangingPunct="0">
              <a:defRPr>
                <a:solidFill>
                  <a:schemeClr val="tx1"/>
                </a:solidFill>
                <a:latin typeface="Arial" charset="0"/>
                <a:ea typeface="ＭＳ Ｐゴシック" pitchFamily="-112" charset="-128"/>
              </a:defRPr>
            </a:lvl5pPr>
            <a:lvl6pPr marL="2514600" indent="-228600" defTabSz="931863"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defTabSz="931863"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defTabSz="931863"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defTabSz="931863"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7008D2DA-126B-4D2F-B844-E45B729CB742}" type="slidenum">
              <a:rPr lang="en-US"/>
              <a:pPr eaLnBrk="1" hangingPunct="1"/>
              <a:t>7</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endParaRPr lang="en-US" dirty="0" smtClean="0"/>
          </a:p>
          <a:p>
            <a:pPr marL="228600" indent="-228600" eaLnBrk="1" hangingPunct="1"/>
            <a:r>
              <a:rPr lang="en-US" dirty="0" smtClean="0"/>
              <a:t>By the time kids are teenagers, many are ready for more independence from their parents.  They’re starting to form their own values and reflecting those of their friends.  But that doesn’t mean there’s no point in talking with them.</a:t>
            </a:r>
          </a:p>
          <a:p>
            <a:pPr marL="228600" indent="-228600" eaLnBrk="1" hangingPunct="1"/>
            <a:endParaRPr lang="en-US" dirty="0" smtClean="0"/>
          </a:p>
          <a:p>
            <a:pPr marL="228600" indent="-228600" eaLnBrk="1" hangingPunct="1"/>
            <a:r>
              <a:rPr lang="en-US" dirty="0" smtClean="0"/>
              <a:t>Teens have access to the internet through their mobile devices, phones, and computers,</a:t>
            </a:r>
            <a:r>
              <a:rPr lang="en-US" baseline="0" dirty="0" smtClean="0"/>
              <a:t> </a:t>
            </a:r>
            <a:r>
              <a:rPr lang="en-US" dirty="0" smtClean="0"/>
              <a:t>so it’s not realistic for you to always</a:t>
            </a:r>
            <a:r>
              <a:rPr lang="en-US" baseline="0" dirty="0" smtClean="0"/>
              <a:t> be in the room when they’re online. </a:t>
            </a:r>
            <a:r>
              <a:rPr lang="en-US" dirty="0" smtClean="0"/>
              <a:t>It doesn’t hurt to reinforce ‘good citizenship’ messages with teens, along with three important messages that many need to hear:</a:t>
            </a:r>
          </a:p>
          <a:p>
            <a:pPr marL="228600" indent="-228600" eaLnBrk="1" hangingPunct="1"/>
            <a:endParaRPr lang="en-US" dirty="0" smtClean="0"/>
          </a:p>
          <a:p>
            <a:pPr marL="228600" indent="-228600" eaLnBrk="1" hangingPunct="1">
              <a:buFontTx/>
              <a:buAutoNum type="arabicPeriod"/>
            </a:pPr>
            <a:r>
              <a:rPr lang="en-US" dirty="0" smtClean="0"/>
              <a:t>Not all information is credible:  just because it’s posted, doesn’t mean it’s so. And people online may not be who</a:t>
            </a:r>
            <a:r>
              <a:rPr lang="en-US" baseline="0" dirty="0" smtClean="0"/>
              <a:t> they say they are. </a:t>
            </a:r>
            <a:r>
              <a:rPr lang="en-US" dirty="0" smtClean="0"/>
              <a:t/>
            </a:r>
            <a:br>
              <a:rPr lang="en-US" dirty="0" smtClean="0"/>
            </a:br>
            <a:endParaRPr lang="en-US" dirty="0" smtClean="0"/>
          </a:p>
          <a:p>
            <a:pPr marL="228600" indent="-228600" eaLnBrk="1" hangingPunct="1">
              <a:buFontTx/>
              <a:buAutoNum type="arabicPeriod"/>
            </a:pPr>
            <a:r>
              <a:rPr lang="en-US" dirty="0" smtClean="0"/>
              <a:t>Once they post something, there’s no taking it back.  It’s out there in the world.</a:t>
            </a:r>
            <a:br>
              <a:rPr lang="en-US" dirty="0" smtClean="0"/>
            </a:br>
            <a:endParaRPr lang="en-US" dirty="0" smtClean="0"/>
          </a:p>
          <a:p>
            <a:pPr marL="228600" indent="-228600" eaLnBrk="1" hangingPunct="1">
              <a:buFontTx/>
              <a:buAutoNum type="arabicPeriod"/>
            </a:pPr>
            <a:r>
              <a:rPr lang="en-US" dirty="0" smtClean="0"/>
              <a:t>No matter how impersonal it seems, screen names, profiles and avatars belong to people with real feelings.  Treat them the way you’d like to be treated.</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charset="0"/>
                <a:ea typeface="ＭＳ Ｐゴシック" pitchFamily="-112" charset="-128"/>
              </a:defRPr>
            </a:lvl1pPr>
            <a:lvl2pPr marL="742950" indent="-285750" defTabSz="931863" eaLnBrk="0" hangingPunct="0">
              <a:defRPr>
                <a:solidFill>
                  <a:schemeClr val="tx1"/>
                </a:solidFill>
                <a:latin typeface="Arial" charset="0"/>
                <a:ea typeface="ＭＳ Ｐゴシック" pitchFamily="-112" charset="-128"/>
              </a:defRPr>
            </a:lvl2pPr>
            <a:lvl3pPr marL="1143000" indent="-228600" defTabSz="931863" eaLnBrk="0" hangingPunct="0">
              <a:defRPr>
                <a:solidFill>
                  <a:schemeClr val="tx1"/>
                </a:solidFill>
                <a:latin typeface="Arial" charset="0"/>
                <a:ea typeface="ＭＳ Ｐゴシック" pitchFamily="-112" charset="-128"/>
              </a:defRPr>
            </a:lvl3pPr>
            <a:lvl4pPr marL="1600200" indent="-228600" defTabSz="931863" eaLnBrk="0" hangingPunct="0">
              <a:defRPr>
                <a:solidFill>
                  <a:schemeClr val="tx1"/>
                </a:solidFill>
                <a:latin typeface="Arial" charset="0"/>
                <a:ea typeface="ＭＳ Ｐゴシック" pitchFamily="-112" charset="-128"/>
              </a:defRPr>
            </a:lvl4pPr>
            <a:lvl5pPr marL="2057400" indent="-228600" defTabSz="931863" eaLnBrk="0" hangingPunct="0">
              <a:defRPr>
                <a:solidFill>
                  <a:schemeClr val="tx1"/>
                </a:solidFill>
                <a:latin typeface="Arial" charset="0"/>
                <a:ea typeface="ＭＳ Ｐゴシック" pitchFamily="-112" charset="-128"/>
              </a:defRPr>
            </a:lvl5pPr>
            <a:lvl6pPr marL="2514600" indent="-228600" defTabSz="931863"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defTabSz="931863"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defTabSz="931863"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defTabSz="931863"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F7D4460A-8BEC-4B32-8502-1E36A5F19E41}" type="slidenum">
              <a:rPr lang="en-US"/>
              <a:pPr eaLnBrk="1" hangingPunct="1"/>
              <a:t>8</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Adults often see socializing online and offline as separate activities, each with its own rules.  Kids see it all as socializing, whether it’s online or off – and it’s good to talk with them about how they act online. Even the most tech-savvy kids can use some reminders about their online behavior:</a:t>
            </a:r>
          </a:p>
          <a:p>
            <a:pPr eaLnBrk="1" hangingPunct="1"/>
            <a:endParaRPr lang="en-US" dirty="0" smtClean="0"/>
          </a:p>
          <a:p>
            <a:pPr eaLnBrk="1" hangingPunct="1">
              <a:buFontTx/>
              <a:buChar char="•"/>
            </a:pPr>
            <a:r>
              <a:rPr lang="en-US" dirty="0" smtClean="0"/>
              <a:t>  What they do online can have real-world consequences – the words they use and what they post can have a big impact on others, and on themselves.</a:t>
            </a:r>
          </a:p>
          <a:p>
            <a:pPr eaLnBrk="1" hangingPunct="1">
              <a:buFontTx/>
              <a:buNone/>
            </a:pPr>
            <a:endParaRPr lang="en-US" dirty="0" smtClean="0"/>
          </a:p>
          <a:p>
            <a:pPr eaLnBrk="1" hangingPunct="1">
              <a:buFontTx/>
              <a:buChar char="•"/>
            </a:pPr>
            <a:r>
              <a:rPr lang="en-US" dirty="0" smtClean="0"/>
              <a:t>  Remind kids that, once they post something, they can’t take it back.  It’s a message that’s worth repeating, especially since the colleges and jobs kids may eventually want to get into will be checking their social networking profiles.</a:t>
            </a:r>
          </a:p>
          <a:p>
            <a:pPr eaLnBrk="1" hangingPunct="1">
              <a:buFontTx/>
              <a:buNone/>
            </a:pPr>
            <a:endParaRPr lang="en-US" dirty="0" smtClean="0"/>
          </a:p>
          <a:p>
            <a:pPr eaLnBrk="1" hangingPunct="1">
              <a:buFontTx/>
              <a:buChar char="•"/>
            </a:pPr>
            <a:r>
              <a:rPr lang="en-US" dirty="0" smtClean="0"/>
              <a:t>  While most kids are good at just deleting things they think are annoying or creepy, tell kids to trust their gut if they’re suspicious about anything – and to tell you about it.  You can help them report it to the police and the social networking site. </a:t>
            </a:r>
          </a:p>
          <a:p>
            <a:pPr eaLnBrk="1" hangingPunct="1">
              <a:buFontTx/>
              <a:buChar char="•"/>
            </a:pPr>
            <a:endParaRPr lang="en-US" dirty="0" smtClean="0"/>
          </a:p>
          <a:p>
            <a:pPr eaLnBrk="1" hangingPunct="1">
              <a:buFontTx/>
              <a:buChar char="•"/>
            </a:pPr>
            <a:r>
              <a:rPr lang="en-US" dirty="0" smtClean="0"/>
              <a:t>  It’s a good idea to remind kids to keep personal information private. Kids should avoid posting things like</a:t>
            </a:r>
            <a:r>
              <a:rPr lang="en-US" baseline="0" dirty="0" smtClean="0"/>
              <a:t> </a:t>
            </a:r>
            <a:r>
              <a:rPr lang="en-US" dirty="0" smtClean="0"/>
              <a:t>their address or phone number, Social Security Number,</a:t>
            </a:r>
            <a:r>
              <a:rPr lang="en-US" baseline="0" dirty="0" smtClean="0"/>
              <a:t> or any family financial information</a:t>
            </a:r>
            <a:r>
              <a:rPr lang="en-US" dirty="0" smtClean="0"/>
              <a:t>.</a:t>
            </a:r>
          </a:p>
          <a:p>
            <a:pPr eaLnBrk="1" hangingPunct="1"/>
            <a:r>
              <a:rPr lang="en-US" dirty="0" smtClean="0"/>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charset="0"/>
                <a:ea typeface="ＭＳ Ｐゴシック" pitchFamily="-112" charset="-128"/>
              </a:defRPr>
            </a:lvl1pPr>
            <a:lvl2pPr marL="742950" indent="-285750" defTabSz="931863" eaLnBrk="0" hangingPunct="0">
              <a:defRPr>
                <a:solidFill>
                  <a:schemeClr val="tx1"/>
                </a:solidFill>
                <a:latin typeface="Arial" charset="0"/>
                <a:ea typeface="ＭＳ Ｐゴシック" pitchFamily="-112" charset="-128"/>
              </a:defRPr>
            </a:lvl2pPr>
            <a:lvl3pPr marL="1143000" indent="-228600" defTabSz="931863" eaLnBrk="0" hangingPunct="0">
              <a:defRPr>
                <a:solidFill>
                  <a:schemeClr val="tx1"/>
                </a:solidFill>
                <a:latin typeface="Arial" charset="0"/>
                <a:ea typeface="ＭＳ Ｐゴシック" pitchFamily="-112" charset="-128"/>
              </a:defRPr>
            </a:lvl3pPr>
            <a:lvl4pPr marL="1600200" indent="-228600" defTabSz="931863" eaLnBrk="0" hangingPunct="0">
              <a:defRPr>
                <a:solidFill>
                  <a:schemeClr val="tx1"/>
                </a:solidFill>
                <a:latin typeface="Arial" charset="0"/>
                <a:ea typeface="ＭＳ Ｐゴシック" pitchFamily="-112" charset="-128"/>
              </a:defRPr>
            </a:lvl4pPr>
            <a:lvl5pPr marL="2057400" indent="-228600" defTabSz="931863" eaLnBrk="0" hangingPunct="0">
              <a:defRPr>
                <a:solidFill>
                  <a:schemeClr val="tx1"/>
                </a:solidFill>
                <a:latin typeface="Arial" charset="0"/>
                <a:ea typeface="ＭＳ Ｐゴシック" pitchFamily="-112" charset="-128"/>
              </a:defRPr>
            </a:lvl5pPr>
            <a:lvl6pPr marL="2514600" indent="-228600" defTabSz="931863" eaLnBrk="0" fontAlgn="base" hangingPunct="0">
              <a:spcBef>
                <a:spcPct val="0"/>
              </a:spcBef>
              <a:spcAft>
                <a:spcPct val="0"/>
              </a:spcAft>
              <a:defRPr>
                <a:solidFill>
                  <a:schemeClr val="tx1"/>
                </a:solidFill>
                <a:latin typeface="Arial" charset="0"/>
                <a:ea typeface="ＭＳ Ｐゴシック" pitchFamily="-112" charset="-128"/>
              </a:defRPr>
            </a:lvl6pPr>
            <a:lvl7pPr marL="2971800" indent="-228600" defTabSz="931863" eaLnBrk="0" fontAlgn="base" hangingPunct="0">
              <a:spcBef>
                <a:spcPct val="0"/>
              </a:spcBef>
              <a:spcAft>
                <a:spcPct val="0"/>
              </a:spcAft>
              <a:defRPr>
                <a:solidFill>
                  <a:schemeClr val="tx1"/>
                </a:solidFill>
                <a:latin typeface="Arial" charset="0"/>
                <a:ea typeface="ＭＳ Ｐゴシック" pitchFamily="-112" charset="-128"/>
              </a:defRPr>
            </a:lvl7pPr>
            <a:lvl8pPr marL="3429000" indent="-228600" defTabSz="931863" eaLnBrk="0" fontAlgn="base" hangingPunct="0">
              <a:spcBef>
                <a:spcPct val="0"/>
              </a:spcBef>
              <a:spcAft>
                <a:spcPct val="0"/>
              </a:spcAft>
              <a:defRPr>
                <a:solidFill>
                  <a:schemeClr val="tx1"/>
                </a:solidFill>
                <a:latin typeface="Arial" charset="0"/>
                <a:ea typeface="ＭＳ Ｐゴシック" pitchFamily="-112" charset="-128"/>
              </a:defRPr>
            </a:lvl8pPr>
            <a:lvl9pPr marL="3886200" indent="-228600" defTabSz="931863" eaLnBrk="0" fontAlgn="base" hangingPunct="0">
              <a:spcBef>
                <a:spcPct val="0"/>
              </a:spcBef>
              <a:spcAft>
                <a:spcPct val="0"/>
              </a:spcAft>
              <a:defRPr>
                <a:solidFill>
                  <a:schemeClr val="tx1"/>
                </a:solidFill>
                <a:latin typeface="Arial" charset="0"/>
                <a:ea typeface="ＭＳ Ｐゴシック" pitchFamily="-112" charset="-128"/>
              </a:defRPr>
            </a:lvl9pPr>
          </a:lstStyle>
          <a:p>
            <a:pPr eaLnBrk="1" hangingPunct="1"/>
            <a:fld id="{81F7493E-D672-48E6-B702-0FABD10F3151}" type="slidenum">
              <a:rPr lang="en-US"/>
              <a:pPr eaLnBrk="1" hangingPunct="1"/>
              <a:t>9</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Cyberbullying is harassment or bullying that happens online, and it can happen on social networking sites, emails, text messages, and in online games.  </a:t>
            </a:r>
          </a:p>
          <a:p>
            <a:pPr eaLnBrk="1" hangingPunct="1"/>
            <a:endParaRPr lang="en-US" dirty="0" smtClean="0"/>
          </a:p>
          <a:p>
            <a:pPr eaLnBrk="1" hangingPunct="1"/>
            <a:r>
              <a:rPr lang="en-US" dirty="0" smtClean="0"/>
              <a:t>Again, the advice is to talk to your kids.  </a:t>
            </a:r>
          </a:p>
          <a:p>
            <a:pPr eaLnBrk="1" hangingPunct="1"/>
            <a:endParaRPr lang="en-US" dirty="0" smtClean="0"/>
          </a:p>
          <a:p>
            <a:pPr eaLnBrk="1" hangingPunct="1">
              <a:buFontTx/>
              <a:buChar char="•"/>
            </a:pPr>
            <a:r>
              <a:rPr lang="en-US" dirty="0" smtClean="0"/>
              <a:t>  Ask them to tell you if an online message makes them feel threatened or hurt.  The same goes for images.  Keep an open channel of communication with your child and hopefully he or she will come to you.</a:t>
            </a:r>
            <a:br>
              <a:rPr lang="en-US" dirty="0" smtClean="0"/>
            </a:br>
            <a:endParaRPr lang="en-US" dirty="0" smtClean="0"/>
          </a:p>
          <a:p>
            <a:pPr eaLnBrk="1" hangingPunct="1">
              <a:buFontTx/>
              <a:buChar char="•"/>
            </a:pPr>
            <a:r>
              <a:rPr lang="en-US" dirty="0" smtClean="0"/>
              <a:t>  Tell your kids that they can’t hide behind the worlds they type or the images they post.  None of us want to think that our kid might be bullying other kids.  Still, remind your child that hurtful messages can make the sender look bad, and sometimes even bring punishment from the authorities.</a:t>
            </a:r>
          </a:p>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82818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304800" y="457200"/>
            <a:ext cx="7543800" cy="609600"/>
          </a:xfrm>
          <a:prstGeom prst="rect">
            <a:avLst/>
          </a:prstGeom>
          <a:noFill/>
          <a:ln w="76200">
            <a:noFill/>
            <a:miter lim="800000"/>
            <a:headEnd/>
            <a:tailEnd/>
          </a:ln>
          <a:effectLst/>
        </p:spPr>
        <p:txBody>
          <a:bodyPr vert="horz" wrap="square" lIns="91440" tIns="45720" rIns="91440" bIns="45720" numCol="1" anchor="ctr" anchorCtr="0" compatLnSpc="1">
            <a:prstTxWarp prst="textNoShape">
              <a:avLst/>
            </a:prstTxWarp>
            <a:normAutofit/>
          </a:bodyPr>
          <a:lstStyle/>
          <a:p>
            <a:pPr lvl="0"/>
            <a:r>
              <a:rPr lang="en-US" dirty="0" smtClean="0"/>
              <a:t>Click to edit Master title style</a:t>
            </a:r>
          </a:p>
        </p:txBody>
      </p:sp>
      <p:sp>
        <p:nvSpPr>
          <p:cNvPr id="8" name="Rectangle 3"/>
          <p:cNvSpPr>
            <a:spLocks noGrp="1" noChangeArrowheads="1"/>
          </p:cNvSpPr>
          <p:nvPr>
            <p:ph idx="10"/>
          </p:nvPr>
        </p:nvSpPr>
        <p:spPr bwMode="auto">
          <a:xfrm>
            <a:off x="304800" y="1447800"/>
            <a:ext cx="8534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960941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50187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534400" cy="609600"/>
          </a:xfrm>
        </p:spPr>
        <p:txBody>
          <a:bodyPr/>
          <a:lstStyle>
            <a:lvl1pPr algn="ctr">
              <a:defRPr>
                <a:solidFill>
                  <a:srgbClr val="00609C"/>
                </a:solidFill>
                <a:effectLst/>
              </a:defRPr>
            </a:lvl1pPr>
          </a:lstStyle>
          <a:p>
            <a:r>
              <a:rPr lang="en-US" dirty="0" smtClean="0"/>
              <a:t>Click to edit Master title style</a:t>
            </a:r>
            <a:endParaRPr lang="en-US" dirty="0"/>
          </a:p>
        </p:txBody>
      </p:sp>
    </p:spTree>
    <p:extLst>
      <p:ext uri="{BB962C8B-B14F-4D97-AF65-F5344CB8AC3E}">
        <p14:creationId xmlns:p14="http://schemas.microsoft.com/office/powerpoint/2010/main" val="33239228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304800" y="457200"/>
            <a:ext cx="7543800" cy="609600"/>
          </a:xfrm>
          <a:prstGeom prst="rect">
            <a:avLst/>
          </a:prstGeom>
          <a:noFill/>
          <a:ln w="76200">
            <a:noFill/>
            <a:miter lim="800000"/>
            <a:headEnd/>
            <a:tailEnd/>
          </a:ln>
          <a:effectLst/>
        </p:spPr>
        <p:txBody>
          <a:bodyPr vert="horz" wrap="square" lIns="91440" tIns="45720" rIns="91440" bIns="45720" numCol="1" anchor="ctr" anchorCtr="0" compatLnSpc="1">
            <a:prstTxWarp prst="textNoShape">
              <a:avLst/>
            </a:prstTxWarp>
            <a:normAutofit/>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304800" y="1447800"/>
            <a:ext cx="8534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Tree>
  </p:cSld>
  <p:clrMap bg1="lt1" tx1="dk1" bg2="lt2" tx2="dk2" accent1="accent1" accent2="accent2" accent3="accent3" accent4="accent4" accent5="accent5" accent6="accent6" hlink="hlink" folHlink="folHlink"/>
  <p:sldLayoutIdLst>
    <p:sldLayoutId id="2147483711" r:id="rId1"/>
    <p:sldLayoutId id="2147483701" r:id="rId2"/>
    <p:sldLayoutId id="2147483712" r:id="rId3"/>
    <p:sldLayoutId id="2147483713" r:id="rId4"/>
  </p:sldLayoutIdLst>
  <p:txStyles>
    <p:titleStyle>
      <a:lvl1pPr algn="l" rtl="0" eaLnBrk="0" fontAlgn="base" hangingPunct="0">
        <a:spcBef>
          <a:spcPct val="0"/>
        </a:spcBef>
        <a:spcAft>
          <a:spcPct val="0"/>
        </a:spcAft>
        <a:defRPr sz="3200" b="1">
          <a:solidFill>
            <a:schemeClr val="bg1"/>
          </a:solidFill>
          <a:effectLst>
            <a:outerShdw blurRad="76200" algn="ctr" rotWithShape="0">
              <a:prstClr val="black">
                <a:alpha val="60000"/>
              </a:prstClr>
            </a:outerShdw>
          </a:effectLst>
          <a:latin typeface="+mj-lt"/>
          <a:ea typeface="ＭＳ Ｐゴシック" pitchFamily="-112" charset="-128"/>
          <a:cs typeface="ＭＳ Ｐゴシック" pitchFamily="-112" charset="-128"/>
        </a:defRPr>
      </a:lvl1pPr>
      <a:lvl2pPr algn="l" rtl="0" eaLnBrk="0" fontAlgn="base" hangingPunct="0">
        <a:spcBef>
          <a:spcPct val="0"/>
        </a:spcBef>
        <a:spcAft>
          <a:spcPct val="0"/>
        </a:spcAft>
        <a:defRPr sz="3200">
          <a:solidFill>
            <a:schemeClr val="accent2"/>
          </a:solidFill>
          <a:effectLst>
            <a:outerShdw blurRad="38100" dist="38100" dir="2700000" algn="tl">
              <a:srgbClr val="C0C0C0"/>
            </a:outerShdw>
          </a:effectLst>
          <a:latin typeface="Arial" charset="0"/>
          <a:ea typeface="ＭＳ Ｐゴシック" pitchFamily="-112" charset="-128"/>
          <a:cs typeface="ＭＳ Ｐゴシック" pitchFamily="-112" charset="-128"/>
        </a:defRPr>
      </a:lvl2pPr>
      <a:lvl3pPr algn="l" rtl="0" eaLnBrk="0" fontAlgn="base" hangingPunct="0">
        <a:spcBef>
          <a:spcPct val="0"/>
        </a:spcBef>
        <a:spcAft>
          <a:spcPct val="0"/>
        </a:spcAft>
        <a:defRPr sz="3200">
          <a:solidFill>
            <a:schemeClr val="accent2"/>
          </a:solidFill>
          <a:effectLst>
            <a:outerShdw blurRad="38100" dist="38100" dir="2700000" algn="tl">
              <a:srgbClr val="C0C0C0"/>
            </a:outerShdw>
          </a:effectLst>
          <a:latin typeface="Arial" charset="0"/>
          <a:ea typeface="ＭＳ Ｐゴシック" pitchFamily="-112" charset="-128"/>
          <a:cs typeface="ＭＳ Ｐゴシック" pitchFamily="-112" charset="-128"/>
        </a:defRPr>
      </a:lvl3pPr>
      <a:lvl4pPr algn="l" rtl="0" eaLnBrk="0" fontAlgn="base" hangingPunct="0">
        <a:spcBef>
          <a:spcPct val="0"/>
        </a:spcBef>
        <a:spcAft>
          <a:spcPct val="0"/>
        </a:spcAft>
        <a:defRPr sz="3200">
          <a:solidFill>
            <a:schemeClr val="accent2"/>
          </a:solidFill>
          <a:effectLst>
            <a:outerShdw blurRad="38100" dist="38100" dir="2700000" algn="tl">
              <a:srgbClr val="C0C0C0"/>
            </a:outerShdw>
          </a:effectLst>
          <a:latin typeface="Arial" charset="0"/>
          <a:ea typeface="ＭＳ Ｐゴシック" pitchFamily="-112" charset="-128"/>
          <a:cs typeface="ＭＳ Ｐゴシック" pitchFamily="-112" charset="-128"/>
        </a:defRPr>
      </a:lvl4pPr>
      <a:lvl5pPr algn="l" rtl="0" eaLnBrk="0" fontAlgn="base" hangingPunct="0">
        <a:spcBef>
          <a:spcPct val="0"/>
        </a:spcBef>
        <a:spcAft>
          <a:spcPct val="0"/>
        </a:spcAft>
        <a:defRPr sz="3200">
          <a:solidFill>
            <a:schemeClr val="accent2"/>
          </a:solidFill>
          <a:effectLst>
            <a:outerShdw blurRad="38100" dist="38100" dir="2700000" algn="tl">
              <a:srgbClr val="C0C0C0"/>
            </a:outerShdw>
          </a:effectLst>
          <a:latin typeface="Arial" charset="0"/>
          <a:ea typeface="ＭＳ Ｐゴシック" pitchFamily="-112" charset="-128"/>
          <a:cs typeface="ＭＳ Ｐゴシック" pitchFamily="-112" charset="-128"/>
        </a:defRPr>
      </a:lvl5pPr>
      <a:lvl6pPr marL="457200" algn="l" rtl="0" fontAlgn="base">
        <a:spcBef>
          <a:spcPct val="0"/>
        </a:spcBef>
        <a:spcAft>
          <a:spcPct val="0"/>
        </a:spcAft>
        <a:defRPr sz="3200">
          <a:solidFill>
            <a:schemeClr val="accent2"/>
          </a:solidFill>
          <a:effectLst>
            <a:outerShdw blurRad="38100" dist="38100" dir="2700000" algn="tl">
              <a:srgbClr val="C0C0C0"/>
            </a:outerShdw>
          </a:effectLst>
          <a:latin typeface="Arial" charset="0"/>
        </a:defRPr>
      </a:lvl6pPr>
      <a:lvl7pPr marL="914400" algn="l" rtl="0" fontAlgn="base">
        <a:spcBef>
          <a:spcPct val="0"/>
        </a:spcBef>
        <a:spcAft>
          <a:spcPct val="0"/>
        </a:spcAft>
        <a:defRPr sz="3200">
          <a:solidFill>
            <a:schemeClr val="accent2"/>
          </a:solidFill>
          <a:effectLst>
            <a:outerShdw blurRad="38100" dist="38100" dir="2700000" algn="tl">
              <a:srgbClr val="C0C0C0"/>
            </a:outerShdw>
          </a:effectLst>
          <a:latin typeface="Arial" charset="0"/>
        </a:defRPr>
      </a:lvl7pPr>
      <a:lvl8pPr marL="1371600" algn="l" rtl="0" fontAlgn="base">
        <a:spcBef>
          <a:spcPct val="0"/>
        </a:spcBef>
        <a:spcAft>
          <a:spcPct val="0"/>
        </a:spcAft>
        <a:defRPr sz="3200">
          <a:solidFill>
            <a:schemeClr val="accent2"/>
          </a:solidFill>
          <a:effectLst>
            <a:outerShdw blurRad="38100" dist="38100" dir="2700000" algn="tl">
              <a:srgbClr val="C0C0C0"/>
            </a:outerShdw>
          </a:effectLst>
          <a:latin typeface="Arial" charset="0"/>
        </a:defRPr>
      </a:lvl8pPr>
      <a:lvl9pPr marL="1828800" algn="l" rtl="0" fontAlgn="base">
        <a:spcBef>
          <a:spcPct val="0"/>
        </a:spcBef>
        <a:spcAft>
          <a:spcPct val="0"/>
        </a:spcAft>
        <a:defRPr sz="3200">
          <a:solidFill>
            <a:schemeClr val="accent2"/>
          </a:solidFill>
          <a:effectLst>
            <a:outerShdw blurRad="38100" dist="38100" dir="2700000" algn="tl">
              <a:srgbClr val="C0C0C0"/>
            </a:outerShdw>
          </a:effectLst>
          <a:latin typeface="Arial" charset="0"/>
        </a:defRPr>
      </a:lvl9pPr>
    </p:titleStyle>
    <p:bodyStyle>
      <a:lvl1pPr marL="457200" indent="-457200" algn="l" rtl="0" eaLnBrk="0" fontAlgn="base" hangingPunct="0">
        <a:spcBef>
          <a:spcPct val="20000"/>
        </a:spcBef>
        <a:spcAft>
          <a:spcPct val="0"/>
        </a:spcAft>
        <a:buSzPct val="80000"/>
        <a:buFontTx/>
        <a:buBlip>
          <a:blip r:embed="rId7"/>
        </a:buBlip>
        <a:defRPr sz="2400">
          <a:solidFill>
            <a:schemeClr val="tx1"/>
          </a:solidFill>
          <a:latin typeface="+mn-lt"/>
          <a:ea typeface="ＭＳ Ｐゴシック" pitchFamily="-112" charset="-128"/>
          <a:cs typeface="ＭＳ Ｐゴシック" pitchFamily="-112" charset="-128"/>
        </a:defRPr>
      </a:lvl1pPr>
      <a:lvl2pPr marL="800100" indent="-228600" algn="l" rtl="0" eaLnBrk="0" fontAlgn="base" hangingPunct="0">
        <a:spcBef>
          <a:spcPts val="1200"/>
        </a:spcBef>
        <a:spcAft>
          <a:spcPct val="0"/>
        </a:spcAft>
        <a:buClr>
          <a:schemeClr val="hlink"/>
        </a:buClr>
        <a:buFont typeface="Arial" panose="020B0604020202020204" pitchFamily="34" charset="0"/>
        <a:buChar char="•"/>
        <a:defRPr sz="2000">
          <a:solidFill>
            <a:schemeClr val="tx1"/>
          </a:solidFill>
          <a:latin typeface="+mn-lt"/>
          <a:ea typeface="ＭＳ Ｐゴシック" pitchFamily="-112" charset="-128"/>
        </a:defRPr>
      </a:lvl2pPr>
      <a:lvl3pPr marL="1143000" indent="-228600" algn="l" rtl="0" eaLnBrk="0" fontAlgn="base" hangingPunct="0">
        <a:spcBef>
          <a:spcPts val="1200"/>
        </a:spcBef>
        <a:spcAft>
          <a:spcPct val="0"/>
        </a:spcAft>
        <a:buClr>
          <a:schemeClr val="accent1">
            <a:lumMod val="75000"/>
          </a:schemeClr>
        </a:buClr>
        <a:buFont typeface="Wingdings" panose="05000000000000000000" pitchFamily="2" charset="2"/>
        <a:buChar char="§"/>
        <a:defRPr sz="1800">
          <a:solidFill>
            <a:schemeClr val="tx1"/>
          </a:solidFill>
          <a:latin typeface="+mn-lt"/>
          <a:ea typeface="ＭＳ Ｐゴシック" pitchFamily="-112" charset="-128"/>
        </a:defRPr>
      </a:lvl3pPr>
      <a:lvl4pPr marL="1600200" indent="-228600" algn="l" rtl="0" eaLnBrk="0" fontAlgn="base" hangingPunct="0">
        <a:spcBef>
          <a:spcPct val="20000"/>
        </a:spcBef>
        <a:spcAft>
          <a:spcPct val="0"/>
        </a:spcAft>
        <a:buClr>
          <a:schemeClr val="accent1"/>
        </a:buClr>
        <a:buSzPct val="80000"/>
        <a:buChar char="o"/>
        <a:defRPr>
          <a:solidFill>
            <a:schemeClr val="tx1"/>
          </a:solidFill>
          <a:latin typeface="+mn-lt"/>
          <a:ea typeface="ＭＳ Ｐゴシック" pitchFamily="-112" charset="-128"/>
        </a:defRPr>
      </a:lvl4pPr>
      <a:lvl5pPr marL="2057400" indent="-228600" algn="l" rtl="0" eaLnBrk="0" fontAlgn="base" hangingPunct="0">
        <a:spcBef>
          <a:spcPct val="20000"/>
        </a:spcBef>
        <a:spcAft>
          <a:spcPct val="0"/>
        </a:spcAft>
        <a:buChar char="»"/>
        <a:defRPr>
          <a:solidFill>
            <a:schemeClr val="tx1"/>
          </a:solidFill>
          <a:latin typeface="+mn-lt"/>
          <a:ea typeface="ＭＳ Ｐゴシック" pitchFamily="-112" charset="-128"/>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onguardonline.gov/netcetera"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hyperlink" Target="http://bulkorder.ftc.gov/"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7" name="Picture 5" descr="C:\Users\cgelula\Documents\0  CARRIE  0\1 Current Projects\Powerpoints\netc\STC_BW.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5000" y="6123317"/>
            <a:ext cx="2196002" cy="543041"/>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Users\cgelula\Documents\0  CARRIE  0\1 Current Projects\Powerpoints\netc\ogol.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6027962"/>
            <a:ext cx="1447800" cy="73374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04800" y="419100"/>
            <a:ext cx="6477000" cy="685800"/>
          </a:xfrm>
        </p:spPr>
        <p:txBody>
          <a:bodyPr/>
          <a:lstStyle/>
          <a:p>
            <a:pPr eaLnBrk="1" hangingPunct="1">
              <a:defRPr/>
            </a:pPr>
            <a:r>
              <a:rPr lang="en-US" smtClean="0">
                <a:ea typeface="+mj-ea"/>
                <a:cs typeface="+mj-cs"/>
              </a:rPr>
              <a:t>Cyberbullying</a:t>
            </a:r>
          </a:p>
        </p:txBody>
      </p:sp>
      <p:sp>
        <p:nvSpPr>
          <p:cNvPr id="17411" name="Rectangle 3"/>
          <p:cNvSpPr>
            <a:spLocks noGrp="1" noChangeArrowheads="1"/>
          </p:cNvSpPr>
          <p:nvPr>
            <p:ph type="body" idx="4294967295"/>
          </p:nvPr>
        </p:nvSpPr>
        <p:spPr>
          <a:xfrm>
            <a:off x="304800" y="1371600"/>
            <a:ext cx="8534400" cy="4572000"/>
          </a:xfrm>
        </p:spPr>
        <p:txBody>
          <a:bodyPr/>
          <a:lstStyle/>
          <a:p>
            <a:pPr eaLnBrk="1" hangingPunct="1"/>
            <a:r>
              <a:rPr lang="en-US" dirty="0" smtClean="0"/>
              <a:t>If your kid has a problem with a bully,             </a:t>
            </a:r>
            <a:br>
              <a:rPr lang="en-US" dirty="0" smtClean="0"/>
            </a:br>
            <a:r>
              <a:rPr lang="en-US" b="1" dirty="0" smtClean="0"/>
              <a:t>don’t react to the bully</a:t>
            </a:r>
          </a:p>
          <a:p>
            <a:pPr lvl="1" eaLnBrk="1" hangingPunct="1"/>
            <a:r>
              <a:rPr lang="en-US" dirty="0" smtClean="0"/>
              <a:t>Encourage your kid to talk with you about what’s up</a:t>
            </a:r>
          </a:p>
          <a:p>
            <a:pPr lvl="1" eaLnBrk="1" hangingPunct="1"/>
            <a:r>
              <a:rPr lang="en-US" dirty="0" smtClean="0"/>
              <a:t>Save the evidence</a:t>
            </a:r>
          </a:p>
          <a:p>
            <a:pPr lvl="1" eaLnBrk="1" hangingPunct="1"/>
            <a:r>
              <a:rPr lang="en-US" dirty="0" smtClean="0"/>
              <a:t>Block the bully online</a:t>
            </a:r>
          </a:p>
          <a:p>
            <a:pPr lvl="1" eaLnBrk="1" hangingPunct="1"/>
            <a:r>
              <a:rPr lang="en-US" dirty="0" smtClean="0"/>
              <a:t>Have any bogus profiles taken down </a:t>
            </a:r>
            <a:br>
              <a:rPr lang="en-US" dirty="0" smtClean="0"/>
            </a:br>
            <a:endParaRPr lang="en-US" dirty="0" smtClean="0"/>
          </a:p>
          <a:p>
            <a:pPr eaLnBrk="1" hangingPunct="1"/>
            <a:r>
              <a:rPr lang="en-US" dirty="0" smtClean="0"/>
              <a:t>Encourage your kid to help stop cyberbullying – by not passing on other messages and telling the bully to stop.</a:t>
            </a:r>
          </a:p>
          <a:p>
            <a:pPr lvl="1" eaLnBrk="1" hangingPunct="1"/>
            <a:endParaRPr lang="en-US" dirty="0" smtClean="0"/>
          </a:p>
          <a:p>
            <a:pPr lvl="1" eaLnBrk="1" hangingPunct="1"/>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04800" y="419100"/>
            <a:ext cx="6477000" cy="685800"/>
          </a:xfrm>
        </p:spPr>
        <p:txBody>
          <a:bodyPr/>
          <a:lstStyle/>
          <a:p>
            <a:pPr eaLnBrk="1" hangingPunct="1">
              <a:defRPr/>
            </a:pPr>
            <a:r>
              <a:rPr lang="en-US" smtClean="0">
                <a:ea typeface="+mj-ea"/>
                <a:cs typeface="+mj-cs"/>
              </a:rPr>
              <a:t>Mobile Phones</a:t>
            </a:r>
          </a:p>
        </p:txBody>
      </p:sp>
      <p:sp>
        <p:nvSpPr>
          <p:cNvPr id="18435" name="Rectangle 3"/>
          <p:cNvSpPr>
            <a:spLocks noGrp="1" noChangeArrowheads="1"/>
          </p:cNvSpPr>
          <p:nvPr>
            <p:ph type="body" idx="4294967295"/>
          </p:nvPr>
        </p:nvSpPr>
        <p:spPr>
          <a:xfrm>
            <a:off x="304800" y="1371600"/>
            <a:ext cx="8534400" cy="4572000"/>
          </a:xfrm>
        </p:spPr>
        <p:txBody>
          <a:bodyPr/>
          <a:lstStyle/>
          <a:p>
            <a:pPr marL="0" indent="0" eaLnBrk="1" hangingPunct="1">
              <a:buNone/>
            </a:pPr>
            <a:endParaRPr lang="en-US" dirty="0" smtClean="0"/>
          </a:p>
          <a:p>
            <a:pPr eaLnBrk="1" hangingPunct="1"/>
            <a:r>
              <a:rPr lang="en-US" dirty="0" smtClean="0"/>
              <a:t>Develop cell phone rules</a:t>
            </a:r>
            <a:endParaRPr lang="en-US" dirty="0"/>
          </a:p>
          <a:p>
            <a:pPr lvl="1" eaLnBrk="1" hangingPunct="1"/>
            <a:r>
              <a:rPr lang="en-US" dirty="0"/>
              <a:t>W</a:t>
            </a:r>
            <a:r>
              <a:rPr lang="en-US" dirty="0" smtClean="0"/>
              <a:t>hen and where they can use their phones</a:t>
            </a:r>
          </a:p>
          <a:p>
            <a:pPr lvl="1" eaLnBrk="1" hangingPunct="1"/>
            <a:r>
              <a:rPr lang="en-US" dirty="0" smtClean="0"/>
              <a:t>Set an example by what you do</a:t>
            </a:r>
          </a:p>
          <a:p>
            <a:pPr eaLnBrk="1" hangingPunct="1"/>
            <a:endParaRPr lang="en-US" dirty="0" smtClean="0"/>
          </a:p>
          <a:p>
            <a:pPr eaLnBrk="1" hangingPunct="1"/>
            <a:r>
              <a:rPr lang="en-US" dirty="0" smtClean="0"/>
              <a:t>Use their manners on cell phones, too</a:t>
            </a:r>
          </a:p>
          <a:p>
            <a:pPr lvl="1" eaLnBrk="1" hangingPunct="1"/>
            <a:r>
              <a:rPr lang="en-US" dirty="0" smtClean="0"/>
              <a:t>Treat people the way they’d like to be treated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04800" y="419100"/>
            <a:ext cx="6477000" cy="685800"/>
          </a:xfrm>
        </p:spPr>
        <p:txBody>
          <a:bodyPr/>
          <a:lstStyle/>
          <a:p>
            <a:pPr eaLnBrk="1" hangingPunct="1">
              <a:defRPr/>
            </a:pPr>
            <a:r>
              <a:rPr lang="en-US" smtClean="0">
                <a:ea typeface="+mj-ea"/>
                <a:cs typeface="+mj-cs"/>
              </a:rPr>
              <a:t>Mobile Phones</a:t>
            </a:r>
          </a:p>
        </p:txBody>
      </p:sp>
      <p:sp>
        <p:nvSpPr>
          <p:cNvPr id="19459" name="Rectangle 3"/>
          <p:cNvSpPr>
            <a:spLocks noGrp="1" noChangeArrowheads="1"/>
          </p:cNvSpPr>
          <p:nvPr>
            <p:ph type="body" idx="4294967295"/>
          </p:nvPr>
        </p:nvSpPr>
        <p:spPr>
          <a:xfrm>
            <a:off x="304800" y="1371600"/>
            <a:ext cx="8534400" cy="4572000"/>
          </a:xfrm>
        </p:spPr>
        <p:txBody>
          <a:bodyPr/>
          <a:lstStyle/>
          <a:p>
            <a:pPr eaLnBrk="1" hangingPunct="1"/>
            <a:r>
              <a:rPr lang="en-US" dirty="0" smtClean="0"/>
              <a:t>Think about privacy and safety</a:t>
            </a:r>
          </a:p>
          <a:p>
            <a:pPr lvl="1" eaLnBrk="1" hangingPunct="1"/>
            <a:r>
              <a:rPr lang="en-US" dirty="0" smtClean="0"/>
              <a:t>Password-protect phones</a:t>
            </a:r>
          </a:p>
          <a:p>
            <a:pPr lvl="1" eaLnBrk="1" hangingPunct="1"/>
            <a:r>
              <a:rPr lang="en-US" dirty="0" smtClean="0"/>
              <a:t>Photo- and video-sharing on the go</a:t>
            </a:r>
          </a:p>
          <a:p>
            <a:pPr lvl="1" eaLnBrk="1" hangingPunct="1"/>
            <a:endParaRPr lang="en-US" dirty="0" smtClean="0"/>
          </a:p>
          <a:p>
            <a:pPr eaLnBrk="1" hangingPunct="1"/>
            <a:r>
              <a:rPr lang="en-US" dirty="0" smtClean="0"/>
              <a:t>Filters on home computers don’t apply on phones</a:t>
            </a:r>
          </a:p>
          <a:p>
            <a:pPr lvl="1" eaLnBrk="1" hangingPunct="1"/>
            <a:r>
              <a:rPr lang="en-US" dirty="0" smtClean="0"/>
              <a:t>Talk to kids about using good sense when social networking on their phone</a:t>
            </a:r>
            <a:br>
              <a:rPr lang="en-US" dirty="0" smtClean="0"/>
            </a:br>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304800" y="419100"/>
            <a:ext cx="6477000" cy="685800"/>
          </a:xfrm>
        </p:spPr>
        <p:txBody>
          <a:bodyPr/>
          <a:lstStyle/>
          <a:p>
            <a:pPr eaLnBrk="1" hangingPunct="1">
              <a:defRPr/>
            </a:pPr>
            <a:r>
              <a:rPr lang="en-US" smtClean="0">
                <a:ea typeface="+mj-ea"/>
                <a:cs typeface="+mj-cs"/>
              </a:rPr>
              <a:t>Mobile Phones</a:t>
            </a:r>
          </a:p>
        </p:txBody>
      </p:sp>
      <p:sp>
        <p:nvSpPr>
          <p:cNvPr id="20483" name="Rectangle 3"/>
          <p:cNvSpPr>
            <a:spLocks noGrp="1" noChangeArrowheads="1"/>
          </p:cNvSpPr>
          <p:nvPr>
            <p:ph type="body" idx="4294967295"/>
          </p:nvPr>
        </p:nvSpPr>
        <p:spPr>
          <a:xfrm>
            <a:off x="304800" y="1371600"/>
            <a:ext cx="8534400" cy="4572000"/>
          </a:xfrm>
        </p:spPr>
        <p:txBody>
          <a:bodyPr/>
          <a:lstStyle/>
          <a:p>
            <a:pPr eaLnBrk="1" hangingPunct="1"/>
            <a:r>
              <a:rPr lang="en-US" dirty="0" smtClean="0"/>
              <a:t>Choose the right options and features for your kid’s phone </a:t>
            </a:r>
            <a:br>
              <a:rPr lang="en-US" dirty="0" smtClean="0"/>
            </a:br>
            <a:endParaRPr lang="en-US" dirty="0" smtClean="0"/>
          </a:p>
          <a:p>
            <a:pPr eaLnBrk="1" hangingPunct="1"/>
            <a:r>
              <a:rPr lang="en-US" dirty="0" smtClean="0"/>
              <a:t>Find out about location-based services</a:t>
            </a:r>
          </a:p>
          <a:p>
            <a:pPr lvl="1" eaLnBrk="1" hangingPunct="1"/>
            <a:r>
              <a:rPr lang="en-US" dirty="0" smtClean="0"/>
              <a:t>Is your kid’s phone GPS-enabled?</a:t>
            </a:r>
          </a:p>
          <a:p>
            <a:pPr lvl="1" eaLnBrk="1" hangingPunct="1"/>
            <a:r>
              <a:rPr lang="en-US" dirty="0" smtClean="0"/>
              <a:t>Talk to kids about using features only with friends they know and trust</a:t>
            </a:r>
          </a:p>
          <a:p>
            <a:pPr lvl="1" eaLnBrk="1" hangingPunct="1"/>
            <a:r>
              <a:rPr lang="en-US" dirty="0" smtClean="0"/>
              <a:t>Geo-location on apps</a:t>
            </a:r>
          </a:p>
          <a:p>
            <a:pPr lvl="1" eaLnBrk="1" hangingPunct="1"/>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n-US" dirty="0" smtClean="0">
                <a:ea typeface="+mj-ea"/>
                <a:cs typeface="+mj-cs"/>
              </a:rPr>
              <a:t>Spread the Word!</a:t>
            </a:r>
          </a:p>
        </p:txBody>
      </p:sp>
      <p:sp>
        <p:nvSpPr>
          <p:cNvPr id="12291" name="Rectangle 3"/>
          <p:cNvSpPr>
            <a:spLocks noGrp="1" noChangeArrowheads="1"/>
          </p:cNvSpPr>
          <p:nvPr>
            <p:ph type="body" idx="4294967295"/>
          </p:nvPr>
        </p:nvSpPr>
        <p:spPr>
          <a:xfrm>
            <a:off x="381000" y="1143000"/>
            <a:ext cx="8153400" cy="3886200"/>
          </a:xfrm>
        </p:spPr>
        <p:txBody>
          <a:bodyPr/>
          <a:lstStyle/>
          <a:p>
            <a:pPr eaLnBrk="1" hangingPunct="1"/>
            <a:r>
              <a:rPr lang="en-US" sz="2000" dirty="0" smtClean="0"/>
              <a:t>Share Net Cetera at PTA and scout meetings, in school newsletters, community bulletins and blogs</a:t>
            </a:r>
          </a:p>
          <a:p>
            <a:pPr eaLnBrk="1" hangingPunct="1"/>
            <a:r>
              <a:rPr lang="en-US" sz="2000" dirty="0" smtClean="0"/>
              <a:t>Visit </a:t>
            </a:r>
            <a:r>
              <a:rPr lang="en-US" sz="2000" dirty="0" smtClean="0">
                <a:hlinkClick r:id="rId3"/>
              </a:rPr>
              <a:t>OnGuardOnline.gov/</a:t>
            </a:r>
            <a:r>
              <a:rPr lang="en-US" sz="2000" dirty="0" err="1" smtClean="0">
                <a:hlinkClick r:id="rId3"/>
              </a:rPr>
              <a:t>netcetera</a:t>
            </a:r>
            <a:r>
              <a:rPr lang="en-US" sz="2000" dirty="0" smtClean="0"/>
              <a:t> </a:t>
            </a:r>
          </a:p>
          <a:p>
            <a:pPr eaLnBrk="1" hangingPunct="1"/>
            <a:r>
              <a:rPr lang="en-US" sz="2000" dirty="0" smtClean="0"/>
              <a:t>Order free copies: </a:t>
            </a:r>
            <a:r>
              <a:rPr lang="en-US" sz="2000" dirty="0" smtClean="0">
                <a:hlinkClick r:id="rId4"/>
              </a:rPr>
              <a:t>http://bulkorder.ftc.gov</a:t>
            </a:r>
            <a:endParaRPr lang="en-US" sz="2000"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04800" y="419100"/>
            <a:ext cx="6477000" cy="685800"/>
          </a:xfrm>
        </p:spPr>
        <p:txBody>
          <a:bodyPr/>
          <a:lstStyle/>
          <a:p>
            <a:pPr eaLnBrk="1" hangingPunct="1">
              <a:defRPr/>
            </a:pPr>
            <a:r>
              <a:rPr lang="en-US" dirty="0" smtClean="0">
                <a:ea typeface="+mj-ea"/>
                <a:cs typeface="+mj-cs"/>
              </a:rPr>
              <a:t>Living Our Lives Online</a:t>
            </a:r>
          </a:p>
        </p:txBody>
      </p:sp>
      <p:sp>
        <p:nvSpPr>
          <p:cNvPr id="4099" name="Rectangle 3"/>
          <p:cNvSpPr>
            <a:spLocks noGrp="1" noChangeArrowheads="1"/>
          </p:cNvSpPr>
          <p:nvPr>
            <p:ph type="body" idx="4294967295"/>
          </p:nvPr>
        </p:nvSpPr>
        <p:spPr>
          <a:xfrm>
            <a:off x="304800" y="1371600"/>
            <a:ext cx="8534400" cy="4572000"/>
          </a:xfrm>
        </p:spPr>
        <p:txBody>
          <a:bodyPr/>
          <a:lstStyle/>
          <a:p>
            <a:pPr eaLnBrk="1" hangingPunct="1"/>
            <a:r>
              <a:rPr lang="en-US" dirty="0" smtClean="0"/>
              <a:t>Connect with family and friends</a:t>
            </a:r>
          </a:p>
          <a:p>
            <a:pPr marL="0" indent="0" eaLnBrk="1" hangingPunct="1">
              <a:buNone/>
            </a:pPr>
            <a:endParaRPr lang="en-US" dirty="0" smtClean="0"/>
          </a:p>
          <a:p>
            <a:pPr eaLnBrk="1" hangingPunct="1"/>
            <a:r>
              <a:rPr lang="en-US" dirty="0" smtClean="0"/>
              <a:t>Share what you’re </a:t>
            </a:r>
            <a:r>
              <a:rPr lang="en-US" dirty="0"/>
              <a:t>doing </a:t>
            </a:r>
            <a:r>
              <a:rPr lang="en-US" dirty="0" smtClean="0"/>
              <a:t>– and where you are</a:t>
            </a:r>
          </a:p>
          <a:p>
            <a:pPr eaLnBrk="1" hangingPunct="1"/>
            <a:endParaRPr lang="en-US" dirty="0" smtClean="0"/>
          </a:p>
          <a:p>
            <a:pPr eaLnBrk="1" hangingPunct="1"/>
            <a:r>
              <a:rPr lang="en-US" dirty="0" smtClean="0"/>
              <a:t>Share photos and videos</a:t>
            </a:r>
          </a:p>
          <a:p>
            <a:pPr marL="0" indent="0" eaLnBrk="1" hangingPunct="1">
              <a:buNone/>
            </a:pPr>
            <a:endParaRPr lang="en-US" dirty="0"/>
          </a:p>
          <a:p>
            <a:pPr eaLnBrk="1" hangingPunct="1"/>
            <a:r>
              <a:rPr lang="en-US" dirty="0" smtClean="0"/>
              <a:t>Build online profiles and reputations</a:t>
            </a:r>
          </a:p>
          <a:p>
            <a:pPr marL="0" indent="0" eaLnBrk="1" hangingPunct="1">
              <a:buNone/>
            </a:pPr>
            <a:endParaRPr lang="en-US" dirty="0"/>
          </a:p>
          <a:p>
            <a:pPr marL="0" indent="0" eaLnBrk="1" hangingPunct="1">
              <a:buNone/>
            </a:pPr>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419100"/>
            <a:ext cx="6477000" cy="685800"/>
          </a:xfrm>
        </p:spPr>
        <p:txBody>
          <a:bodyPr/>
          <a:lstStyle/>
          <a:p>
            <a:pPr eaLnBrk="1" hangingPunct="1">
              <a:defRPr/>
            </a:pPr>
            <a:r>
              <a:rPr lang="en-US" smtClean="0">
                <a:ea typeface="+mj-ea"/>
                <a:cs typeface="+mj-cs"/>
              </a:rPr>
              <a:t>Online Risks</a:t>
            </a:r>
          </a:p>
        </p:txBody>
      </p:sp>
      <p:sp>
        <p:nvSpPr>
          <p:cNvPr id="5123" name="Rectangle 3"/>
          <p:cNvSpPr>
            <a:spLocks noGrp="1" noChangeArrowheads="1"/>
          </p:cNvSpPr>
          <p:nvPr>
            <p:ph type="body" idx="4294967295"/>
          </p:nvPr>
        </p:nvSpPr>
        <p:spPr>
          <a:xfrm>
            <a:off x="304800" y="1371600"/>
            <a:ext cx="8534400" cy="4572000"/>
          </a:xfrm>
        </p:spPr>
        <p:txBody>
          <a:bodyPr/>
          <a:lstStyle/>
          <a:p>
            <a:pPr eaLnBrk="1" hangingPunct="1"/>
            <a:r>
              <a:rPr lang="en-US" dirty="0" smtClean="0"/>
              <a:t>Inappropriate </a:t>
            </a:r>
            <a:r>
              <a:rPr lang="en-US" b="1" dirty="0" smtClean="0"/>
              <a:t>Conduct</a:t>
            </a:r>
            <a:endParaRPr lang="en-US" dirty="0" smtClean="0"/>
          </a:p>
          <a:p>
            <a:pPr eaLnBrk="1" hangingPunct="1"/>
            <a:endParaRPr lang="en-US" dirty="0" smtClean="0"/>
          </a:p>
          <a:p>
            <a:pPr eaLnBrk="1" hangingPunct="1"/>
            <a:r>
              <a:rPr lang="en-US" dirty="0" smtClean="0"/>
              <a:t>Inappropriate </a:t>
            </a:r>
            <a:r>
              <a:rPr lang="en-US" b="1" dirty="0" smtClean="0"/>
              <a:t>Contact</a:t>
            </a:r>
            <a:endParaRPr lang="en-US" dirty="0" smtClean="0"/>
          </a:p>
          <a:p>
            <a:pPr eaLnBrk="1" hangingPunct="1"/>
            <a:endParaRPr lang="en-US" dirty="0" smtClean="0"/>
          </a:p>
          <a:p>
            <a:pPr eaLnBrk="1" hangingPunct="1"/>
            <a:r>
              <a:rPr lang="en-US" dirty="0" smtClean="0"/>
              <a:t>Inappropriate </a:t>
            </a:r>
            <a:r>
              <a:rPr lang="en-US" b="1" dirty="0" smtClean="0"/>
              <a:t>Content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4800" y="419100"/>
            <a:ext cx="6477000" cy="685800"/>
          </a:xfrm>
        </p:spPr>
        <p:txBody>
          <a:bodyPr/>
          <a:lstStyle/>
          <a:p>
            <a:pPr eaLnBrk="1" hangingPunct="1">
              <a:defRPr/>
            </a:pPr>
            <a:r>
              <a:rPr lang="en-US" smtClean="0">
                <a:ea typeface="+mj-ea"/>
                <a:cs typeface="+mj-cs"/>
              </a:rPr>
              <a:t>Talking with Kids</a:t>
            </a:r>
          </a:p>
        </p:txBody>
      </p:sp>
      <p:sp>
        <p:nvSpPr>
          <p:cNvPr id="6147" name="Rectangle 3"/>
          <p:cNvSpPr>
            <a:spLocks noGrp="1" noChangeArrowheads="1"/>
          </p:cNvSpPr>
          <p:nvPr>
            <p:ph type="body" idx="4294967295"/>
          </p:nvPr>
        </p:nvSpPr>
        <p:spPr>
          <a:xfrm>
            <a:off x="304800" y="1371600"/>
            <a:ext cx="8534400" cy="4572000"/>
          </a:xfrm>
        </p:spPr>
        <p:txBody>
          <a:bodyPr/>
          <a:lstStyle/>
          <a:p>
            <a:pPr eaLnBrk="1" hangingPunct="1"/>
            <a:endParaRPr lang="en-US" dirty="0" smtClean="0"/>
          </a:p>
          <a:p>
            <a:pPr eaLnBrk="1" hangingPunct="1"/>
            <a:r>
              <a:rPr lang="en-US" dirty="0" smtClean="0"/>
              <a:t>It’s more about </a:t>
            </a:r>
            <a:r>
              <a:rPr lang="en-US" b="1" dirty="0" smtClean="0"/>
              <a:t>talking</a:t>
            </a:r>
            <a:r>
              <a:rPr lang="en-US" dirty="0" smtClean="0"/>
              <a:t> than technology.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04800" y="419100"/>
            <a:ext cx="6477000" cy="685800"/>
          </a:xfrm>
        </p:spPr>
        <p:txBody>
          <a:bodyPr/>
          <a:lstStyle/>
          <a:p>
            <a:pPr eaLnBrk="1" hangingPunct="1">
              <a:defRPr/>
            </a:pPr>
            <a:r>
              <a:rPr lang="en-US" smtClean="0">
                <a:ea typeface="+mj-ea"/>
                <a:cs typeface="+mj-cs"/>
              </a:rPr>
              <a:t>Where to Start</a:t>
            </a:r>
          </a:p>
        </p:txBody>
      </p:sp>
      <p:sp>
        <p:nvSpPr>
          <p:cNvPr id="7171" name="Rectangle 3"/>
          <p:cNvSpPr>
            <a:spLocks noGrp="1" noChangeArrowheads="1"/>
          </p:cNvSpPr>
          <p:nvPr>
            <p:ph type="body" idx="4294967295"/>
          </p:nvPr>
        </p:nvSpPr>
        <p:spPr>
          <a:xfrm>
            <a:off x="304800" y="1371600"/>
            <a:ext cx="8534400" cy="4572000"/>
          </a:xfrm>
        </p:spPr>
        <p:txBody>
          <a:bodyPr/>
          <a:lstStyle/>
          <a:p>
            <a:pPr eaLnBrk="1" hangingPunct="1"/>
            <a:r>
              <a:rPr lang="en-US" dirty="0" smtClean="0"/>
              <a:t>Start early</a:t>
            </a:r>
            <a:br>
              <a:rPr lang="en-US" dirty="0" smtClean="0"/>
            </a:br>
            <a:endParaRPr lang="en-US" dirty="0" smtClean="0"/>
          </a:p>
          <a:p>
            <a:pPr eaLnBrk="1" hangingPunct="1"/>
            <a:r>
              <a:rPr lang="en-US" dirty="0" smtClean="0"/>
              <a:t>Initiate conversations</a:t>
            </a:r>
            <a:br>
              <a:rPr lang="en-US" dirty="0" smtClean="0"/>
            </a:br>
            <a:endParaRPr lang="en-US" dirty="0" smtClean="0"/>
          </a:p>
          <a:p>
            <a:pPr eaLnBrk="1" hangingPunct="1"/>
            <a:r>
              <a:rPr lang="en-US" dirty="0" smtClean="0"/>
              <a:t>Communicate your expectations</a:t>
            </a:r>
          </a:p>
          <a:p>
            <a:pPr marL="0" indent="0" eaLnBrk="1" hangingPunct="1">
              <a:buNone/>
            </a:pPr>
            <a:endParaRPr lang="en-US" dirty="0" smtClean="0"/>
          </a:p>
          <a:p>
            <a:pPr eaLnBrk="1" hangingPunct="1"/>
            <a:r>
              <a:rPr lang="en-US" dirty="0" smtClean="0"/>
              <a:t>Be patient and supportive</a:t>
            </a:r>
            <a:br>
              <a:rPr lang="en-US" dirty="0" smtClean="0"/>
            </a:b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419100"/>
            <a:ext cx="6477000" cy="685800"/>
          </a:xfrm>
        </p:spPr>
        <p:txBody>
          <a:bodyPr>
            <a:normAutofit fontScale="90000"/>
          </a:bodyPr>
          <a:lstStyle/>
          <a:p>
            <a:pPr eaLnBrk="1" hangingPunct="1">
              <a:defRPr/>
            </a:pPr>
            <a:r>
              <a:rPr lang="en-US" dirty="0" smtClean="0">
                <a:ea typeface="+mj-ea"/>
                <a:cs typeface="+mj-cs"/>
              </a:rPr>
              <a:t>Communicating at Different Ages</a:t>
            </a:r>
          </a:p>
        </p:txBody>
      </p:sp>
      <p:sp>
        <p:nvSpPr>
          <p:cNvPr id="9219" name="Rectangle 3"/>
          <p:cNvSpPr>
            <a:spLocks noGrp="1" noChangeArrowheads="1"/>
          </p:cNvSpPr>
          <p:nvPr>
            <p:ph type="body" idx="4294967295"/>
          </p:nvPr>
        </p:nvSpPr>
        <p:spPr>
          <a:xfrm>
            <a:off x="304800" y="1371600"/>
            <a:ext cx="8534400" cy="4572000"/>
          </a:xfrm>
        </p:spPr>
        <p:txBody>
          <a:bodyPr/>
          <a:lstStyle/>
          <a:p>
            <a:pPr eaLnBrk="1" hangingPunct="1"/>
            <a:r>
              <a:rPr lang="en-US" b="1" dirty="0" smtClean="0"/>
              <a:t>Young kids</a:t>
            </a:r>
          </a:p>
          <a:p>
            <a:pPr lvl="1" eaLnBrk="1" hangingPunct="1"/>
            <a:r>
              <a:rPr lang="en-US" dirty="0" smtClean="0"/>
              <a:t>Close, hands-on supervision</a:t>
            </a:r>
          </a:p>
          <a:p>
            <a:pPr lvl="1" eaLnBrk="1" hangingPunct="1"/>
            <a:r>
              <a:rPr lang="en-US" dirty="0" smtClean="0"/>
              <a:t>Consider parental controls</a:t>
            </a:r>
            <a:br>
              <a:rPr lang="en-US" dirty="0" smtClean="0"/>
            </a:br>
            <a:endParaRPr lang="en-US" dirty="0" smtClean="0"/>
          </a:p>
          <a:p>
            <a:pPr eaLnBrk="1" hangingPunct="1"/>
            <a:r>
              <a:rPr lang="en-US" b="1" dirty="0" smtClean="0"/>
              <a:t>Tweens</a:t>
            </a:r>
          </a:p>
          <a:p>
            <a:pPr lvl="1" eaLnBrk="1" hangingPunct="1"/>
            <a:r>
              <a:rPr lang="en-US" dirty="0" smtClean="0"/>
              <a:t>Guided exploration</a:t>
            </a:r>
          </a:p>
          <a:p>
            <a:pPr lvl="1" eaLnBrk="1" hangingPunct="1"/>
            <a:r>
              <a:rPr lang="en-US" dirty="0" smtClean="0"/>
              <a:t>Set limits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419100"/>
            <a:ext cx="6477000" cy="685800"/>
          </a:xfrm>
        </p:spPr>
        <p:txBody>
          <a:bodyPr>
            <a:normAutofit fontScale="90000"/>
          </a:bodyPr>
          <a:lstStyle/>
          <a:p>
            <a:pPr eaLnBrk="1" hangingPunct="1">
              <a:defRPr/>
            </a:pPr>
            <a:r>
              <a:rPr lang="en-US" dirty="0"/>
              <a:t>Communicating at Different Ages</a:t>
            </a:r>
            <a:endParaRPr lang="en-US" dirty="0" smtClean="0">
              <a:ea typeface="+mj-ea"/>
              <a:cs typeface="+mj-cs"/>
            </a:endParaRPr>
          </a:p>
        </p:txBody>
      </p:sp>
      <p:sp>
        <p:nvSpPr>
          <p:cNvPr id="10243" name="Rectangle 3"/>
          <p:cNvSpPr>
            <a:spLocks noGrp="1" noChangeArrowheads="1"/>
          </p:cNvSpPr>
          <p:nvPr>
            <p:ph type="body" idx="4294967295"/>
          </p:nvPr>
        </p:nvSpPr>
        <p:spPr>
          <a:xfrm>
            <a:off x="304800" y="1371600"/>
            <a:ext cx="8534400" cy="4572000"/>
          </a:xfrm>
        </p:spPr>
        <p:txBody>
          <a:bodyPr/>
          <a:lstStyle/>
          <a:p>
            <a:pPr eaLnBrk="1" hangingPunct="1"/>
            <a:r>
              <a:rPr lang="en-US" b="1" dirty="0" smtClean="0"/>
              <a:t>Teens</a:t>
            </a:r>
          </a:p>
          <a:p>
            <a:pPr lvl="1" eaLnBrk="1" hangingPunct="1"/>
            <a:r>
              <a:rPr lang="en-US" dirty="0" smtClean="0"/>
              <a:t>Independent</a:t>
            </a:r>
          </a:p>
          <a:p>
            <a:pPr lvl="1" eaLnBrk="1" hangingPunct="1"/>
            <a:r>
              <a:rPr lang="en-US" dirty="0" smtClean="0"/>
              <a:t>Important messages:</a:t>
            </a:r>
          </a:p>
          <a:p>
            <a:pPr lvl="2" eaLnBrk="1" hangingPunct="1"/>
            <a:r>
              <a:rPr lang="en-US" dirty="0" smtClean="0"/>
              <a:t>Information credibility</a:t>
            </a:r>
          </a:p>
          <a:p>
            <a:pPr lvl="2" eaLnBrk="1" hangingPunct="1"/>
            <a:r>
              <a:rPr lang="en-US" dirty="0" smtClean="0"/>
              <a:t>Once it’s posted, you can’t take it back</a:t>
            </a:r>
          </a:p>
          <a:p>
            <a:pPr lvl="2" eaLnBrk="1" hangingPunct="1"/>
            <a:r>
              <a:rPr lang="en-US" dirty="0" smtClean="0"/>
              <a:t>Treat people the way you’d like to be treated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04800" y="419100"/>
            <a:ext cx="6477000" cy="685800"/>
          </a:xfrm>
        </p:spPr>
        <p:txBody>
          <a:bodyPr/>
          <a:lstStyle/>
          <a:p>
            <a:pPr eaLnBrk="1" hangingPunct="1">
              <a:defRPr/>
            </a:pPr>
            <a:r>
              <a:rPr lang="en-US" smtClean="0">
                <a:ea typeface="+mj-ea"/>
                <a:cs typeface="+mj-cs"/>
              </a:rPr>
              <a:t>Socializing Online</a:t>
            </a:r>
          </a:p>
        </p:txBody>
      </p:sp>
      <p:sp>
        <p:nvSpPr>
          <p:cNvPr id="15363" name="Rectangle 3"/>
          <p:cNvSpPr>
            <a:spLocks noGrp="1" noChangeArrowheads="1"/>
          </p:cNvSpPr>
          <p:nvPr>
            <p:ph type="body" idx="4294967295"/>
          </p:nvPr>
        </p:nvSpPr>
        <p:spPr>
          <a:xfrm>
            <a:off x="304800" y="1371600"/>
            <a:ext cx="8534400" cy="4572000"/>
          </a:xfrm>
        </p:spPr>
        <p:txBody>
          <a:bodyPr/>
          <a:lstStyle/>
          <a:p>
            <a:pPr eaLnBrk="1" hangingPunct="1"/>
            <a:r>
              <a:rPr lang="en-US" dirty="0" smtClean="0"/>
              <a:t>Socializing is socializing – online or off</a:t>
            </a:r>
          </a:p>
          <a:p>
            <a:pPr eaLnBrk="1" hangingPunct="1"/>
            <a:endParaRPr lang="en-US" dirty="0" smtClean="0"/>
          </a:p>
          <a:p>
            <a:pPr eaLnBrk="1" hangingPunct="1"/>
            <a:r>
              <a:rPr lang="en-US" b="1" dirty="0" smtClean="0"/>
              <a:t>Reminders:</a:t>
            </a:r>
          </a:p>
          <a:p>
            <a:pPr lvl="1" eaLnBrk="1" hangingPunct="1"/>
            <a:r>
              <a:rPr lang="en-US" dirty="0" smtClean="0"/>
              <a:t>Online actions have real-world consequences</a:t>
            </a:r>
          </a:p>
          <a:p>
            <a:pPr lvl="1" eaLnBrk="1" hangingPunct="1"/>
            <a:r>
              <a:rPr lang="en-US" dirty="0" smtClean="0"/>
              <a:t>Careful when posting – you can’t take it back</a:t>
            </a:r>
          </a:p>
          <a:p>
            <a:pPr lvl="1" eaLnBrk="1" hangingPunct="1"/>
            <a:r>
              <a:rPr lang="en-US" dirty="0" smtClean="0"/>
              <a:t>Tell kids to trust their gut if they’re suspicious</a:t>
            </a:r>
          </a:p>
          <a:p>
            <a:pPr lvl="1" eaLnBrk="1" hangingPunct="1"/>
            <a:r>
              <a:rPr lang="en-US" dirty="0" smtClean="0"/>
              <a:t>Help kids understand what info should stay private</a:t>
            </a:r>
          </a:p>
          <a:p>
            <a:pPr lvl="1" eaLnBrk="1" hangingPunct="1">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04800" y="419100"/>
            <a:ext cx="6477000" cy="685800"/>
          </a:xfrm>
        </p:spPr>
        <p:txBody>
          <a:bodyPr/>
          <a:lstStyle/>
          <a:p>
            <a:pPr eaLnBrk="1" hangingPunct="1">
              <a:defRPr/>
            </a:pPr>
            <a:r>
              <a:rPr lang="en-US" smtClean="0">
                <a:ea typeface="+mj-ea"/>
                <a:cs typeface="+mj-cs"/>
              </a:rPr>
              <a:t>Cyberbullying</a:t>
            </a:r>
          </a:p>
        </p:txBody>
      </p:sp>
      <p:sp>
        <p:nvSpPr>
          <p:cNvPr id="16387" name="Rectangle 3"/>
          <p:cNvSpPr>
            <a:spLocks noGrp="1" noChangeArrowheads="1"/>
          </p:cNvSpPr>
          <p:nvPr>
            <p:ph type="body" idx="4294967295"/>
          </p:nvPr>
        </p:nvSpPr>
        <p:spPr>
          <a:xfrm>
            <a:off x="304800" y="1371600"/>
            <a:ext cx="8534400" cy="4572000"/>
          </a:xfrm>
        </p:spPr>
        <p:txBody>
          <a:bodyPr/>
          <a:lstStyle/>
          <a:p>
            <a:pPr eaLnBrk="1" hangingPunct="1"/>
            <a:r>
              <a:rPr lang="en-US" smtClean="0"/>
              <a:t>Harassment that happens online</a:t>
            </a:r>
            <a:br>
              <a:rPr lang="en-US" smtClean="0"/>
            </a:br>
            <a:endParaRPr lang="en-US" smtClean="0"/>
          </a:p>
          <a:p>
            <a:pPr eaLnBrk="1" hangingPunct="1"/>
            <a:r>
              <a:rPr lang="en-US" smtClean="0"/>
              <a:t>Talk to your kids: </a:t>
            </a:r>
          </a:p>
          <a:p>
            <a:pPr lvl="1" eaLnBrk="1" hangingPunct="1"/>
            <a:r>
              <a:rPr lang="en-US" smtClean="0"/>
              <a:t>Encourage them to tell you if an online message or image makes them feel threatened or hurt</a:t>
            </a:r>
          </a:p>
          <a:p>
            <a:pPr lvl="1" eaLnBrk="1" hangingPunct="1"/>
            <a:r>
              <a:rPr lang="en-US" smtClean="0"/>
              <a:t>Tell your kids they can’t hide behind what they post</a:t>
            </a:r>
            <a:br>
              <a:rPr lang="en-US" smtClean="0"/>
            </a:br>
            <a:endParaRPr lang="en-US" smtClean="0"/>
          </a:p>
          <a:p>
            <a:pPr eaLnBrk="1" hangingPunct="1"/>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etCetera">
  <a:themeElements>
    <a:clrScheme name="NetCetera 14">
      <a:dk1>
        <a:srgbClr val="000000"/>
      </a:dk1>
      <a:lt1>
        <a:srgbClr val="FFFFFF"/>
      </a:lt1>
      <a:dk2>
        <a:srgbClr val="000000"/>
      </a:dk2>
      <a:lt2>
        <a:srgbClr val="808080"/>
      </a:lt2>
      <a:accent1>
        <a:srgbClr val="0066CC"/>
      </a:accent1>
      <a:accent2>
        <a:srgbClr val="333399"/>
      </a:accent2>
      <a:accent3>
        <a:srgbClr val="FFFFFF"/>
      </a:accent3>
      <a:accent4>
        <a:srgbClr val="000000"/>
      </a:accent4>
      <a:accent5>
        <a:srgbClr val="AAB8E2"/>
      </a:accent5>
      <a:accent6>
        <a:srgbClr val="2D2D8A"/>
      </a:accent6>
      <a:hlink>
        <a:srgbClr val="FF9933"/>
      </a:hlink>
      <a:folHlink>
        <a:srgbClr val="F0D510"/>
      </a:folHlink>
    </a:clrScheme>
    <a:fontScheme name="NetCeter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Ceter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etCeter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etCeter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etCeter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etCeter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etCeter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etCeter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etCeter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etCeter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etCeter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etCeter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etCeter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NetCetera 13">
        <a:dk1>
          <a:srgbClr val="000000"/>
        </a:dk1>
        <a:lt1>
          <a:srgbClr val="FFFFFF"/>
        </a:lt1>
        <a:dk2>
          <a:srgbClr val="000000"/>
        </a:dk2>
        <a:lt2>
          <a:srgbClr val="808080"/>
        </a:lt2>
        <a:accent1>
          <a:srgbClr val="3399FF"/>
        </a:accent1>
        <a:accent2>
          <a:srgbClr val="333399"/>
        </a:accent2>
        <a:accent3>
          <a:srgbClr val="FFFFFF"/>
        </a:accent3>
        <a:accent4>
          <a:srgbClr val="000000"/>
        </a:accent4>
        <a:accent5>
          <a:srgbClr val="ADCAFF"/>
        </a:accent5>
        <a:accent6>
          <a:srgbClr val="2D2D8A"/>
        </a:accent6>
        <a:hlink>
          <a:srgbClr val="FF9933"/>
        </a:hlink>
        <a:folHlink>
          <a:srgbClr val="F0D510"/>
        </a:folHlink>
      </a:clrScheme>
      <a:clrMap bg1="lt1" tx1="dk1" bg2="lt2" tx2="dk2" accent1="accent1" accent2="accent2" accent3="accent3" accent4="accent4" accent5="accent5" accent6="accent6" hlink="hlink" folHlink="folHlink"/>
    </a:extraClrScheme>
    <a:extraClrScheme>
      <a:clrScheme name="NetCetera 14">
        <a:dk1>
          <a:srgbClr val="000000"/>
        </a:dk1>
        <a:lt1>
          <a:srgbClr val="FFFFFF"/>
        </a:lt1>
        <a:dk2>
          <a:srgbClr val="000000"/>
        </a:dk2>
        <a:lt2>
          <a:srgbClr val="808080"/>
        </a:lt2>
        <a:accent1>
          <a:srgbClr val="0066CC"/>
        </a:accent1>
        <a:accent2>
          <a:srgbClr val="333399"/>
        </a:accent2>
        <a:accent3>
          <a:srgbClr val="FFFFFF"/>
        </a:accent3>
        <a:accent4>
          <a:srgbClr val="000000"/>
        </a:accent4>
        <a:accent5>
          <a:srgbClr val="AAB8E2"/>
        </a:accent5>
        <a:accent6>
          <a:srgbClr val="2D2D8A"/>
        </a:accent6>
        <a:hlink>
          <a:srgbClr val="FF9933"/>
        </a:hlink>
        <a:folHlink>
          <a:srgbClr val="F0D51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NetCetera</Template>
  <TotalTime>596</TotalTime>
  <Words>1969</Words>
  <Application>Microsoft Office PowerPoint</Application>
  <PresentationFormat>On-screen Show (4:3)</PresentationFormat>
  <Paragraphs>197</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NetCetera</vt:lpstr>
      <vt:lpstr>PowerPoint Presentation</vt:lpstr>
      <vt:lpstr>Living Our Lives Online</vt:lpstr>
      <vt:lpstr>Online Risks</vt:lpstr>
      <vt:lpstr>Talking with Kids</vt:lpstr>
      <vt:lpstr>Where to Start</vt:lpstr>
      <vt:lpstr>Communicating at Different Ages</vt:lpstr>
      <vt:lpstr>Communicating at Different Ages</vt:lpstr>
      <vt:lpstr>Socializing Online</vt:lpstr>
      <vt:lpstr>Cyberbullying</vt:lpstr>
      <vt:lpstr>Cyberbullying</vt:lpstr>
      <vt:lpstr>Mobile Phones</vt:lpstr>
      <vt:lpstr>Mobile Phones</vt:lpstr>
      <vt:lpstr>Mobile Phones</vt:lpstr>
      <vt:lpstr>Spread the Word!</vt:lpstr>
    </vt:vector>
  </TitlesOfParts>
  <Company>Federal Trade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 Cetera</dc:title>
  <dc:creator>Dawne Holz</dc:creator>
  <cp:lastModifiedBy>Federal Trade Commission</cp:lastModifiedBy>
  <cp:revision>60</cp:revision>
  <cp:lastPrinted>2010-04-08T18:02:11Z</cp:lastPrinted>
  <dcterms:created xsi:type="dcterms:W3CDTF">2009-12-07T14:28:41Z</dcterms:created>
  <dcterms:modified xsi:type="dcterms:W3CDTF">2016-01-11T20:44:48Z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1092863368</vt:i4>
  </property>
  <property fmtid="{D5CDD505-2E9C-101B-9397-08002B2CF9AE}" pid="3" name="_NewReviewCycle">
    <vt:lpwstr/>
  </property>
  <property fmtid="{D5CDD505-2E9C-101B-9397-08002B2CF9AE}" pid="4" name="_EmailSubject">
    <vt:lpwstr>Net Cetera ppt - revised</vt:lpwstr>
  </property>
  <property fmtid="{D5CDD505-2E9C-101B-9397-08002B2CF9AE}" pid="5" name="_AuthorEmail">
    <vt:lpwstr>ajhaveri@ftc.gov</vt:lpwstr>
  </property>
  <property fmtid="{D5CDD505-2E9C-101B-9397-08002B2CF9AE}" pid="6" name="_AuthorEmailDisplayName">
    <vt:lpwstr>Jhaveri, Aditi</vt:lpwstr>
  </property>
</Properties>
</file>