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92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301" r:id="rId15"/>
    <p:sldId id="300" r:id="rId16"/>
    <p:sldId id="271" r:id="rId17"/>
    <p:sldId id="272" r:id="rId18"/>
    <p:sldId id="273" r:id="rId19"/>
    <p:sldId id="299" r:id="rId20"/>
    <p:sldId id="296" r:id="rId21"/>
    <p:sldId id="297" r:id="rId22"/>
    <p:sldId id="298" r:id="rId23"/>
    <p:sldId id="295" r:id="rId24"/>
    <p:sldId id="274" r:id="rId25"/>
    <p:sldId id="275" r:id="rId26"/>
    <p:sldId id="278" r:id="rId27"/>
    <p:sldId id="279" r:id="rId28"/>
    <p:sldId id="280" r:id="rId29"/>
    <p:sldId id="281" r:id="rId30"/>
    <p:sldId id="282" r:id="rId31"/>
    <p:sldId id="283" r:id="rId32"/>
    <p:sldId id="306" r:id="rId33"/>
    <p:sldId id="288" r:id="rId34"/>
    <p:sldId id="302" r:id="rId35"/>
    <p:sldId id="303" r:id="rId36"/>
    <p:sldId id="307" r:id="rId37"/>
    <p:sldId id="289" r:id="rId38"/>
    <p:sldId id="290" r:id="rId39"/>
  </p:sldIdLst>
  <p:sldSz cx="9144000" cy="6858000" type="screen4x3"/>
  <p:notesSz cx="7188200" cy="9448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82" autoAdjust="0"/>
  </p:normalViewPr>
  <p:slideViewPr>
    <p:cSldViewPr>
      <p:cViewPr varScale="1">
        <p:scale>
          <a:sx n="104" d="100"/>
          <a:sy n="104" d="100"/>
        </p:scale>
        <p:origin x="-9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Categories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rgbClr val="FF0000"/>
                </a:solidFill>
              </a:ln>
            </c:spPr>
          </c:dPt>
          <c:dPt>
            <c:idx val="4"/>
            <c:bubble3D val="0"/>
            <c:spPr>
              <a:solidFill>
                <a:srgbClr val="FFFF00"/>
              </a:solidFill>
              <a:ln>
                <a:solidFill>
                  <a:srgbClr val="FF0000"/>
                </a:solidFill>
              </a:ln>
            </c:spPr>
          </c:dPt>
          <c:dPt>
            <c:idx val="5"/>
            <c:bubble3D val="0"/>
            <c:spPr>
              <a:solidFill>
                <a:srgbClr val="7030A0"/>
              </a:solidFill>
              <a:ln>
                <a:solidFill>
                  <a:srgbClr val="FF0000"/>
                </a:solidFill>
              </a:ln>
            </c:spPr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rgbClr val="FF0000"/>
                </a:solidFill>
              </a:ln>
            </c:spPr>
          </c:dPt>
          <c:cat>
            <c:strRef>
              <c:f>Sheet1!$A$2:$A$9</c:f>
              <c:strCache>
                <c:ptCount val="8"/>
                <c:pt idx="0">
                  <c:v>Government Benefits  46%</c:v>
                </c:pt>
                <c:pt idx="1">
                  <c:v>Credit Card 13%</c:v>
                </c:pt>
                <c:pt idx="2">
                  <c:v>Utilities 10%  </c:v>
                </c:pt>
                <c:pt idx="3">
                  <c:v>Bank 6% </c:v>
                </c:pt>
                <c:pt idx="4">
                  <c:v>Employment 5%</c:v>
                </c:pt>
                <c:pt idx="5">
                  <c:v>Loan 2%</c:v>
                </c:pt>
                <c:pt idx="6">
                  <c:v>Other 19%</c:v>
                </c:pt>
                <c:pt idx="7">
                  <c:v>Attempted Id Theft 7%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0.46</c:v>
                </c:pt>
                <c:pt idx="1">
                  <c:v>0.13</c:v>
                </c:pt>
                <c:pt idx="2">
                  <c:v>0.1</c:v>
                </c:pt>
                <c:pt idx="3">
                  <c:v>0.06</c:v>
                </c:pt>
                <c:pt idx="4">
                  <c:v>0.05</c:v>
                </c:pt>
                <c:pt idx="5">
                  <c:v>0.02</c:v>
                </c:pt>
                <c:pt idx="6">
                  <c:v>0.19</c:v>
                </c:pt>
                <c:pt idx="7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1"/>
        <c:txPr>
          <a:bodyPr/>
          <a:lstStyle/>
          <a:p>
            <a:pPr>
              <a:defRPr sz="2000">
                <a:solidFill>
                  <a:schemeClr val="tx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59231602994070187"/>
          <c:y val="5.4549212598425198E-2"/>
          <c:w val="0.40768397005929813"/>
          <c:h val="0.92979046369203855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7165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r">
              <a:defRPr sz="1200"/>
            </a:lvl1pPr>
          </a:lstStyle>
          <a:p>
            <a:fld id="{6C71459A-1D86-4578-851D-D23637A5601B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61" tIns="47531" rIns="95061" bIns="475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8820" y="4488180"/>
            <a:ext cx="5750560" cy="4251960"/>
          </a:xfrm>
          <a:prstGeom prst="rect">
            <a:avLst/>
          </a:prstGeom>
        </p:spPr>
        <p:txBody>
          <a:bodyPr vert="horz" lIns="95061" tIns="47531" rIns="95061" bIns="475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7165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r">
              <a:defRPr sz="1200"/>
            </a:lvl1pPr>
          </a:lstStyle>
          <a:p>
            <a:fld id="{80B45E49-0F90-4477-873D-D0EF08344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7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3194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7746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8474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3CF9AA-33E7-4953-8859-98FCA12BF48C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052" tIns="47526" rIns="95052" bIns="47526"/>
          <a:lstStyle/>
          <a:p>
            <a:pPr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CD3C4D-5437-4B7D-A11F-B4A2685326D6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EFF6EE8-F42E-40E1-B0B6-8D45BF0A49C0}" type="slidenum">
              <a:rPr lang="en-US" sz="1200"/>
              <a:pPr algn="r" eaLnBrk="1" hangingPunct="1"/>
              <a:t>13</a:t>
            </a:fld>
            <a:endParaRPr lang="en-US" sz="1200"/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310408-7684-4D2A-87A7-C2B43E91D0B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0E0B3CC-7831-41A0-8EFF-6F4FE83DC7DD}" type="slidenum">
              <a:rPr lang="en-US" sz="1200">
                <a:latin typeface="Times New Roman" pitchFamily="18" charset="0"/>
              </a:rPr>
              <a:pPr algn="r" eaLnBrk="1" hangingPunct="1"/>
              <a:t>14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052" tIns="47526" rIns="95052" bIns="4752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8AC6BC-4918-42F8-B5C5-4342EE22FAA0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52ABE19-4CEF-4504-8FD7-20557442848D}" type="slidenum">
              <a:rPr lang="en-US" sz="1200"/>
              <a:pPr algn="r" eaLnBrk="1" hangingPunct="1"/>
              <a:t>16</a:t>
            </a:fld>
            <a:endParaRPr lang="en-US" sz="1200"/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285E16-564E-4FA5-BDE1-D0C87940E2AA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4759907-F48C-4668-B13B-1A3AB521FB4C}" type="slidenum">
              <a:rPr lang="en-US" sz="1200"/>
              <a:pPr algn="r" eaLnBrk="1" hangingPunct="1"/>
              <a:t>17</a:t>
            </a:fld>
            <a:endParaRPr lang="en-US" sz="1200"/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D8E22B-B568-489B-9D2A-87D9592F97EF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72F8A4B-F87E-4D9C-8275-1325F2BFAA64}" type="slidenum">
              <a:rPr lang="en-US" sz="1200"/>
              <a:pPr algn="r" eaLnBrk="1" hangingPunct="1"/>
              <a:t>18</a:t>
            </a:fld>
            <a:endParaRPr lang="en-US" sz="1200"/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63814" indent="-293775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75098" indent="-235019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45139" indent="-235019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115178" indent="-235019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8521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55255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52529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95336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975E21E-1C0F-4C81-A83C-7CD239624CD4}" type="slidenum">
              <a:rPr lang="en-US" smtClean="0">
                <a:latin typeface="Arial" charset="0"/>
              </a:rPr>
              <a:pPr/>
              <a:t>20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4070827" y="8974425"/>
            <a:ext cx="3115715" cy="47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7" tIns="47519" rIns="95037" bIns="47519"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BC47958C-5E1C-42FB-A1D6-3D013828C43E}" type="slidenum">
              <a:rPr lang="en-US" sz="1200">
                <a:latin typeface="Arial" charset="0"/>
              </a:rPr>
              <a:pPr algn="r" eaLnBrk="1" hangingPunct="1"/>
              <a:t>20</a:t>
            </a:fld>
            <a:endParaRPr lang="en-US" sz="1200" dirty="0">
              <a:latin typeface="Arial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7" tIns="47519" rIns="95037" bIns="47519"/>
          <a:lstStyle/>
          <a:p>
            <a:pPr marL="652833" lvl="1" indent="-177898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63814" indent="-293775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75098" indent="-235019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45139" indent="-235019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115178" indent="-235019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8521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55255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52529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95336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8103328-522D-48AD-8C92-A64703BC0062}" type="slidenum">
              <a:rPr lang="en-US" smtClean="0">
                <a:latin typeface="Arial" charset="0"/>
              </a:rPr>
              <a:pPr/>
              <a:t>21</a:t>
            </a:fld>
            <a:endParaRPr lang="en-US" dirty="0" smtClean="0">
              <a:latin typeface="Arial" charset="0"/>
            </a:endParaRPr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4070827" y="8974425"/>
            <a:ext cx="3115715" cy="47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7" tIns="47519" rIns="95037" bIns="47519"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71CB13B9-9998-47E6-8C62-E8B863C2B7F8}" type="slidenum">
              <a:rPr lang="en-US" sz="1200">
                <a:latin typeface="Arial" charset="0"/>
              </a:rPr>
              <a:pPr algn="r" eaLnBrk="1" hangingPunct="1"/>
              <a:t>21</a:t>
            </a:fld>
            <a:endParaRPr lang="en-US" sz="1200" dirty="0">
              <a:latin typeface="Arial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7" tIns="47519" rIns="95037" bIns="47519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6301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63814" indent="-293775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75098" indent="-235019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45139" indent="-235019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115178" indent="-235019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8521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55255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52529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95336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4490D50-E881-4DC2-B953-55BC8F6B0095}" type="slidenum">
              <a:rPr lang="en-US" smtClean="0">
                <a:latin typeface="Arial" charset="0"/>
              </a:rPr>
              <a:pPr/>
              <a:t>23</a:t>
            </a:fld>
            <a:endParaRPr lang="en-US" dirty="0" smtClean="0">
              <a:latin typeface="Arial" charset="0"/>
            </a:endParaRPr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4070827" y="8974425"/>
            <a:ext cx="3115715" cy="47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7" tIns="47519" rIns="95037" bIns="47519"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12CB4E11-99BD-4903-A097-9371C0120EC7}" type="slidenum">
              <a:rPr lang="en-US" sz="1200">
                <a:latin typeface="Arial" charset="0"/>
              </a:rPr>
              <a:pPr algn="r" eaLnBrk="1" hangingPunct="1"/>
              <a:t>23</a:t>
            </a:fld>
            <a:endParaRPr lang="en-US" sz="1200" dirty="0">
              <a:latin typeface="Arial" charset="0"/>
            </a:endParaRPr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7" tIns="47519" rIns="95037" bIns="47519"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1583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92895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8206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1451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03961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1613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81" tIns="46642" rIns="93281" bIns="46642"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81" tIns="46642" rIns="93281" bIns="46642"/>
          <a:lstStyle>
            <a:lvl1pPr defTabSz="95063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913" indent="-291504" defTabSz="95063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020" indent="-233204" defTabSz="95063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2427" indent="-233204" defTabSz="95063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8835" indent="-233204" defTabSz="95063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5242" indent="-233204" defTabSz="9506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1648" indent="-233204" defTabSz="9506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8058" indent="-233204" defTabSz="9506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4465" indent="-233204" defTabSz="9506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BC0B0B-C6DA-46DC-91AB-25FD5B0125E0}" type="slidenum">
              <a:rPr lang="en-US" smtClean="0"/>
              <a:pPr eaLnBrk="1" hangingPunct="1"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31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8144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32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161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11F989-FD51-44E3-ADF6-C9FA021B61DD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CA77A1-C01D-4B71-8795-A92FD75345E9}" type="slidenum">
              <a:rPr lang="en-US" smtClean="0"/>
              <a:pPr eaLnBrk="1" hangingPunct="1"/>
              <a:t>33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CA77A1-C01D-4B71-8795-A92FD75345E9}" type="slidenum">
              <a:rPr lang="en-US" smtClean="0"/>
              <a:pPr eaLnBrk="1" hangingPunct="1"/>
              <a:t>34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CA77A1-C01D-4B71-8795-A92FD75345E9}" type="slidenum">
              <a:rPr lang="en-US" smtClean="0"/>
              <a:pPr eaLnBrk="1" hangingPunct="1"/>
              <a:t>35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CA77A1-C01D-4B71-8795-A92FD75345E9}" type="slidenum">
              <a:rPr lang="en-US" smtClean="0"/>
              <a:pPr eaLnBrk="1" hangingPunct="1"/>
              <a:t>36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8B1495-33AB-4194-8288-59583FBFDD2B}" type="slidenum">
              <a:rPr lang="en-US" smtClean="0"/>
              <a:pPr eaLnBrk="1" hangingPunct="1"/>
              <a:t>37</a:t>
            </a:fld>
            <a:endParaRPr lang="en-US" smtClean="0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7" tIns="47528" rIns="95057" bIns="47528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0E7EBA8-E8FD-458C-82ED-7D4E9C7E72CD}" type="slidenum">
              <a:rPr lang="en-US" sz="1200"/>
              <a:pPr algn="r" eaLnBrk="1" hangingPunct="1"/>
              <a:t>37</a:t>
            </a:fld>
            <a:endParaRPr lang="en-US" sz="1200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3013" y="715963"/>
            <a:ext cx="4706937" cy="3529012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6771" y="4487214"/>
            <a:ext cx="5274662" cy="4253251"/>
          </a:xfrm>
          <a:noFill/>
        </p:spPr>
        <p:txBody>
          <a:bodyPr lIns="93464" tIns="46730" rIns="93464" bIns="4673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4022" tIns="47012" rIns="94022" bIns="47012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63921" indent="-293815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75265" indent="-235051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45370" indent="-235051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115475" indent="-235051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85581" indent="-2350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55686" indent="-2350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525792" indent="-2350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95896" indent="-2350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AEC7B65-0548-4165-844B-D5E914F9D0DB}" type="slidenum">
              <a:rPr lang="en-US" smtClean="0">
                <a:latin typeface="Arial" charset="0"/>
              </a:rPr>
              <a:pPr/>
              <a:t>38</a:t>
            </a:fld>
            <a:endParaRPr lang="en-US" smtClean="0">
              <a:latin typeface="Arial" charset="0"/>
            </a:endParaRPr>
          </a:p>
        </p:txBody>
      </p:sp>
      <p:sp>
        <p:nvSpPr>
          <p:cNvPr id="106499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0" tIns="47525" rIns="95050" bIns="47525"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CC936679-6C58-4894-B3DF-02ED0A4DEB63}" type="slidenum">
              <a:rPr lang="en-US" sz="1200">
                <a:latin typeface="Arial" charset="0"/>
              </a:rPr>
              <a:pPr algn="r" eaLnBrk="1" hangingPunct="1"/>
              <a:t>38</a:t>
            </a:fld>
            <a:endParaRPr lang="en-US" sz="1200">
              <a:latin typeface="Arial" charset="0"/>
            </a:endParaRPr>
          </a:p>
        </p:txBody>
      </p:sp>
      <p:sp>
        <p:nvSpPr>
          <p:cNvPr id="1065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0" tIns="47525" rIns="95050" bIns="4752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96D645-60F1-4B8F-B0CB-C1B3A7310355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052" tIns="47526" rIns="95052" bIns="47526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63814" indent="-293775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75098" indent="-235019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45139" indent="-235019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115178" indent="-235019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8521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3055255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525297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995336" indent="-2350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7D84442-9D68-4AC2-96E5-D0A0F4CB37ED}" type="slidenum">
              <a:rPr lang="en-US" smtClean="0">
                <a:latin typeface="Arial" charset="0"/>
              </a:rPr>
              <a:pPr/>
              <a:t>5</a:t>
            </a:fld>
            <a:endParaRPr lang="en-US" dirty="0" smtClean="0">
              <a:latin typeface="Arial" charset="0"/>
            </a:endParaRPr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4070827" y="8974425"/>
            <a:ext cx="3115715" cy="47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37" tIns="47519" rIns="95037" bIns="47519"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524BC080-52CD-4326-AC3F-A3293773AD49}" type="slidenum">
              <a:rPr lang="en-US" sz="1200">
                <a:latin typeface="Arial" charset="0"/>
              </a:rPr>
              <a:pPr algn="r" eaLnBrk="1" hangingPunct="1"/>
              <a:t>5</a:t>
            </a:fld>
            <a:endParaRPr lang="en-US" sz="1200" dirty="0">
              <a:latin typeface="Arial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5037" tIns="47519" rIns="95037" bIns="47519"/>
          <a:lstStyle/>
          <a:p>
            <a:pPr marL="176264" indent="-176264"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DD08F-7108-4D02-892D-B946E1594B1C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2" tIns="47526" rIns="95052" bIns="47526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5A459C2-FAB0-4854-834B-E286F9863CAC}" type="slidenum">
              <a:rPr lang="en-US" sz="1200">
                <a:latin typeface="Calibri" pitchFamily="34" charset="0"/>
              </a:rPr>
              <a:pPr algn="r" eaLnBrk="1" hangingPunct="1"/>
              <a:t>6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052" tIns="47526" rIns="95052" bIns="47526"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0504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CDAD61-920D-49EB-822B-BAC577DCEC8E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7" tIns="47528" rIns="95057" bIns="47528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F8B99D1-7D4E-4D41-953A-A6D30B1DE9AE}" type="slidenum">
              <a:rPr lang="en-US" sz="1200">
                <a:ea typeface="ＭＳ Ｐゴシック" pitchFamily="1" charset="-128"/>
              </a:rPr>
              <a:pPr algn="r" eaLnBrk="1" hangingPunct="1"/>
              <a:t>8</a:t>
            </a:fld>
            <a:endParaRPr lang="en-US" sz="1200">
              <a:ea typeface="ＭＳ Ｐゴシック" pitchFamily="1" charset="-128"/>
            </a:endParaRPr>
          </a:p>
        </p:txBody>
      </p:sp>
      <p:sp>
        <p:nvSpPr>
          <p:cNvPr id="5734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5046" tIns="47524" rIns="95046" bIns="47524"/>
          <a:lstStyle/>
          <a:p>
            <a:pPr eaLnBrk="1" hangingPunct="1"/>
            <a:endParaRPr lang="en-US" smtClean="0"/>
          </a:p>
        </p:txBody>
      </p:sp>
      <p:sp>
        <p:nvSpPr>
          <p:cNvPr id="57350" name="Slide Number Placeholder 3"/>
          <p:cNvSpPr txBox="1">
            <a:spLocks noGrp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46" tIns="47524" rIns="95046" bIns="47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C09BE54-FF4C-4ACA-8870-FEDE15C49217}" type="slidenum">
              <a:rPr lang="en-US" sz="1200">
                <a:ea typeface="ＭＳ Ｐゴシック" pitchFamily="1" charset="-128"/>
              </a:rPr>
              <a:pPr algn="r" eaLnBrk="1" hangingPunct="1"/>
              <a:t>8</a:t>
            </a:fld>
            <a:endParaRPr lang="en-US" sz="1200"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63937" indent="-29382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75288" indent="-23505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45402" indent="-23505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15517" indent="-23505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85632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5574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25863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95976" indent="-2350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D8E476-12C6-4E26-ADF3-8CCC9FF3C6FB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4070826" y="8974424"/>
            <a:ext cx="3115715" cy="4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7" tIns="47528" rIns="95057" bIns="47528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4183CF2-94F9-4ABA-B73A-4F30F5AFC1D1}" type="slidenum">
              <a:rPr lang="en-US" sz="1200">
                <a:ea typeface="ＭＳ Ｐゴシック" pitchFamily="1" charset="-128"/>
              </a:rPr>
              <a:pPr algn="r" eaLnBrk="1" hangingPunct="1"/>
              <a:t>9</a:t>
            </a:fld>
            <a:endParaRPr lang="en-US" sz="1200">
              <a:ea typeface="ＭＳ Ｐゴシック" pitchFamily="1" charset="-128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9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1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300BDC4-44C1-4120-908A-972B4CFB8516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2515CFC-6434-4B39-8E07-7F1866DBA2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hyperlink" Target="https://www.ftccomplaintassistant.gov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bulkorder.ftc.gov/" TargetMode="External"/><Relationship Id="rId4" Type="http://schemas.openxmlformats.org/officeDocument/2006/relationships/hyperlink" Target="http://www.consumer.ftc.gov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4" Type="http://schemas.openxmlformats.org/officeDocument/2006/relationships/hyperlink" Target="mailto:jcrane@ftc.go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hyperlink" Target="http://www.annualcreditrepor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228600" y="1219200"/>
            <a:ext cx="9525000" cy="22098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Talking through Identity Theft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/>
              <a:t>A</a:t>
            </a:r>
            <a:r>
              <a:rPr lang="en-US" sz="4000" b="1" dirty="0"/>
              <a:t> </a:t>
            </a:r>
            <a:r>
              <a:rPr lang="en-US" sz="4000" b="1" dirty="0" smtClean="0"/>
              <a:t>Webinar for the Blind and Visually Impaired</a:t>
            </a:r>
            <a:endParaRPr lang="en-US" sz="40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71800" y="3200400"/>
            <a:ext cx="4648200" cy="1752600"/>
          </a:xfrm>
        </p:spPr>
        <p:txBody>
          <a:bodyPr>
            <a:noAutofit/>
          </a:bodyPr>
          <a:lstStyle/>
          <a:p>
            <a:endParaRPr lang="en-US" sz="4000" b="1" dirty="0" smtClean="0">
              <a:solidFill>
                <a:schemeClr val="tx1"/>
              </a:solidFill>
            </a:endParaRP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July 31, 2013</a:t>
            </a:r>
          </a:p>
        </p:txBody>
      </p:sp>
    </p:spTree>
    <p:extLst>
      <p:ext uri="{BB962C8B-B14F-4D97-AF65-F5344CB8AC3E}">
        <p14:creationId xmlns:p14="http://schemas.microsoft.com/office/powerpoint/2010/main" val="421013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US" sz="3200" dirty="0" smtClean="0"/>
              <a:t> </a:t>
            </a:r>
            <a:endParaRPr lang="en-US" sz="3200" dirty="0"/>
          </a:p>
          <a:p>
            <a:pPr>
              <a:lnSpc>
                <a:spcPct val="80000"/>
              </a:lnSpc>
              <a:defRPr/>
            </a:pPr>
            <a:r>
              <a:rPr lang="en-US" sz="3200" dirty="0"/>
              <a:t>Keep anti-virus software </a:t>
            </a:r>
            <a:r>
              <a:rPr lang="en-US" sz="3200" dirty="0" smtClean="0"/>
              <a:t>up-to-date</a:t>
            </a:r>
          </a:p>
          <a:p>
            <a:pPr>
              <a:lnSpc>
                <a:spcPct val="80000"/>
              </a:lnSpc>
              <a:defRPr/>
            </a:pPr>
            <a:endParaRPr lang="en-US" sz="3200" dirty="0"/>
          </a:p>
          <a:p>
            <a:pPr>
              <a:lnSpc>
                <a:spcPct val="80000"/>
              </a:lnSpc>
              <a:defRPr/>
            </a:pPr>
            <a:r>
              <a:rPr lang="en-US" sz="3200" dirty="0" smtClean="0"/>
              <a:t>Be </a:t>
            </a:r>
            <a:r>
              <a:rPr lang="en-US" sz="3200" dirty="0"/>
              <a:t>careful using social </a:t>
            </a:r>
            <a:r>
              <a:rPr lang="en-US" sz="3200" dirty="0" smtClean="0"/>
              <a:t>networks</a:t>
            </a:r>
            <a:endParaRPr lang="en-US" sz="3200" dirty="0"/>
          </a:p>
          <a:p>
            <a:pPr>
              <a:lnSpc>
                <a:spcPct val="80000"/>
              </a:lnSpc>
              <a:defRPr/>
            </a:pPr>
            <a:endParaRPr lang="en-US" sz="3200" dirty="0" smtClean="0"/>
          </a:p>
          <a:p>
            <a:pPr>
              <a:lnSpc>
                <a:spcPct val="80000"/>
              </a:lnSpc>
              <a:defRPr/>
            </a:pPr>
            <a:r>
              <a:rPr lang="en-US" sz="3200" dirty="0"/>
              <a:t>U</a:t>
            </a:r>
            <a:r>
              <a:rPr lang="en-US" sz="3200" dirty="0" smtClean="0"/>
              <a:t>se </a:t>
            </a:r>
            <a:r>
              <a:rPr lang="en-US" sz="3200" dirty="0"/>
              <a:t>difficult to guess passwords</a:t>
            </a:r>
          </a:p>
          <a:p>
            <a:pPr>
              <a:lnSpc>
                <a:spcPct val="80000"/>
              </a:lnSpc>
              <a:defRPr/>
            </a:pPr>
            <a:endParaRPr lang="en-US" sz="3200" dirty="0" smtClean="0"/>
          </a:p>
          <a:p>
            <a:pPr>
              <a:lnSpc>
                <a:spcPct val="80000"/>
              </a:lnSpc>
              <a:defRPr/>
            </a:pPr>
            <a:r>
              <a:rPr lang="en-US" sz="3200" dirty="0" smtClean="0"/>
              <a:t>When </a:t>
            </a:r>
            <a:r>
              <a:rPr lang="en-US" sz="3200" dirty="0"/>
              <a:t>online </a:t>
            </a:r>
            <a:r>
              <a:rPr lang="en-US" sz="3200" dirty="0" smtClean="0"/>
              <a:t>shopping make sure </a:t>
            </a:r>
            <a:r>
              <a:rPr lang="en-US" sz="3200" dirty="0"/>
              <a:t>site is secure</a:t>
            </a:r>
          </a:p>
          <a:p>
            <a:pPr>
              <a:lnSpc>
                <a:spcPct val="80000"/>
              </a:lnSpc>
              <a:defRPr/>
            </a:pPr>
            <a:endParaRPr lang="en-US" sz="3200" dirty="0" smtClean="0"/>
          </a:p>
          <a:p>
            <a:pPr>
              <a:lnSpc>
                <a:spcPct val="80000"/>
              </a:lnSpc>
              <a:defRPr/>
            </a:pPr>
            <a:r>
              <a:rPr lang="en-US" sz="3200" dirty="0" smtClean="0"/>
              <a:t>Don’t </a:t>
            </a:r>
            <a:r>
              <a:rPr lang="en-US" sz="3200" dirty="0"/>
              <a:t>click on links in unsolicited emails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Online safety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1423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-76200" y="1371600"/>
            <a:ext cx="9144000" cy="1927225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</a:rPr>
              <a:t>What to Do If Identity Theft Occurs?</a:t>
            </a:r>
          </a:p>
        </p:txBody>
      </p:sp>
    </p:spTree>
    <p:extLst>
      <p:ext uri="{BB962C8B-B14F-4D97-AF65-F5344CB8AC3E}">
        <p14:creationId xmlns:p14="http://schemas.microsoft.com/office/powerpoint/2010/main" val="300704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-8164"/>
            <a:ext cx="7543800" cy="155416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7200" b="1" dirty="0" smtClean="0"/>
              <a:t>Four</a:t>
            </a:r>
            <a:r>
              <a:rPr lang="en-US" sz="8000" b="1" dirty="0" smtClean="0"/>
              <a:t> s</a:t>
            </a:r>
            <a:r>
              <a:rPr lang="en-US" sz="7200" b="1" dirty="0" smtClean="0"/>
              <a:t>teps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1447800"/>
            <a:ext cx="8534400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dirty="0" smtClean="0"/>
              <a:t>   1</a:t>
            </a:r>
            <a:r>
              <a:rPr lang="en-US" sz="4000" dirty="0"/>
              <a:t>) Contact Consumer Reporting </a:t>
            </a:r>
            <a:r>
              <a:rPr lang="en-US" sz="4000" dirty="0" smtClean="0"/>
              <a:t>	Agencies    </a:t>
            </a:r>
          </a:p>
          <a:p>
            <a:pPr eaLnBrk="1" hangingPunct="1"/>
            <a:r>
              <a:rPr lang="en-US" sz="4000" dirty="0"/>
              <a:t>				</a:t>
            </a:r>
          </a:p>
          <a:p>
            <a:pPr lvl="1" eaLnBrk="1" hangingPunct="1"/>
            <a:r>
              <a:rPr lang="en-US" sz="4000" dirty="0"/>
              <a:t>2) Contact </a:t>
            </a:r>
            <a:r>
              <a:rPr lang="en-US" sz="4000" dirty="0" smtClean="0"/>
              <a:t>companies</a:t>
            </a:r>
            <a:endParaRPr lang="en-US" sz="4000" dirty="0"/>
          </a:p>
          <a:p>
            <a:pPr lvl="1" eaLnBrk="1" hangingPunct="1"/>
            <a:endParaRPr lang="en-US" sz="4000" dirty="0"/>
          </a:p>
          <a:p>
            <a:pPr lvl="1" eaLnBrk="1" hangingPunct="1"/>
            <a:r>
              <a:rPr lang="en-US" sz="4000" dirty="0"/>
              <a:t>3) File a </a:t>
            </a:r>
            <a:r>
              <a:rPr lang="en-US" sz="4000" dirty="0" smtClean="0"/>
              <a:t>complaint </a:t>
            </a:r>
            <a:r>
              <a:rPr lang="en-US" sz="4000" dirty="0"/>
              <a:t>with the FTC</a:t>
            </a:r>
          </a:p>
          <a:p>
            <a:pPr lvl="1" eaLnBrk="1" hangingPunct="1"/>
            <a:endParaRPr lang="en-US" sz="4000" dirty="0"/>
          </a:p>
          <a:p>
            <a:pPr lvl="1" eaLnBrk="1" hangingPunct="1"/>
            <a:r>
              <a:rPr lang="en-US" sz="4000" dirty="0"/>
              <a:t>4) File a Police Report</a:t>
            </a:r>
          </a:p>
          <a:p>
            <a:pPr lvl="1" eaLnBrk="1" hangingPunct="1"/>
            <a:endParaRPr lang="en-US" sz="4000" dirty="0"/>
          </a:p>
          <a:p>
            <a:pPr lvl="1" eaLnBrk="1" hangingPunct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3222176"/>
      </p:ext>
    </p:extLst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533400" y="301625"/>
            <a:ext cx="8229600" cy="86995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5400" b="1" dirty="0" smtClean="0">
                <a:solidFill>
                  <a:schemeClr val="tx1"/>
                </a:solidFill>
                <a:latin typeface="+mn-lt"/>
              </a:rPr>
              <a:t>Step 1:  Contact CRAs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609600"/>
            <a:ext cx="8534400" cy="4876800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/>
            <a:endParaRPr lang="en-US" sz="3200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Contact by phone or online:  </a:t>
            </a:r>
          </a:p>
          <a:p>
            <a:pPr lvl="1"/>
            <a:r>
              <a:rPr lang="en-US" sz="2400" dirty="0" smtClean="0"/>
              <a:t>Equifax  	1-800-525-6285  	www.equifax.com</a:t>
            </a:r>
          </a:p>
          <a:p>
            <a:pPr lvl="1"/>
            <a:r>
              <a:rPr lang="en-US" sz="2400" dirty="0" smtClean="0"/>
              <a:t>Experian 	1-888-EXPERIAN  	www.experian.com</a:t>
            </a:r>
          </a:p>
          <a:p>
            <a:pPr lvl="1"/>
            <a:r>
              <a:rPr lang="en-US" sz="2400" dirty="0" smtClean="0"/>
              <a:t>Transunion  1-800-680-7289 	www.transunion.com</a:t>
            </a:r>
          </a:p>
          <a:p>
            <a:pPr lvl="1"/>
            <a:endParaRPr lang="en-US" sz="2400" dirty="0" smtClean="0"/>
          </a:p>
          <a:p>
            <a:pPr eaLnBrk="1" hangingPunct="1"/>
            <a:r>
              <a:rPr lang="en-US" dirty="0" smtClean="0"/>
              <a:t>Place fraud alerts on credit reports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Obtain credit report free of charge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Consider credit freeze  </a:t>
            </a:r>
          </a:p>
          <a:p>
            <a:pPr lvl="1" eaLnBrk="1" hangingPunct="1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7743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Fraud Alert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2362200"/>
            <a:ext cx="8686800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lvl="1" indent="0">
              <a:buNone/>
            </a:pPr>
            <a:endParaRPr lang="en-US" sz="4000" dirty="0" smtClean="0"/>
          </a:p>
          <a:p>
            <a:pPr marL="502920" lvl="1" indent="-228600"/>
            <a:endParaRPr lang="en-US" sz="4000" dirty="0"/>
          </a:p>
          <a:p>
            <a:pPr marL="502920" lvl="1" indent="-228600"/>
            <a:endParaRPr lang="en-US" sz="4000" dirty="0" smtClean="0"/>
          </a:p>
          <a:p>
            <a:pPr marL="228600" indent="-228600" eaLnBrk="1" hangingPunct="1"/>
            <a:endParaRPr lang="en-US" sz="4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600200"/>
            <a:ext cx="8763000" cy="48768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lvl="1" indent="-228600"/>
            <a:endParaRPr lang="en-US" sz="1900" dirty="0" smtClean="0"/>
          </a:p>
          <a:p>
            <a:pPr marL="502920" lvl="1" indent="-228600"/>
            <a:r>
              <a:rPr lang="en-US" sz="4400" dirty="0" smtClean="0"/>
              <a:t>One call</a:t>
            </a:r>
          </a:p>
          <a:p>
            <a:pPr marL="228600" indent="-228600"/>
            <a:endParaRPr lang="en-US" sz="4400" dirty="0" smtClean="0"/>
          </a:p>
          <a:p>
            <a:pPr marL="502920" lvl="1" indent="-228600"/>
            <a:r>
              <a:rPr lang="en-US" sz="4400" dirty="0" smtClean="0"/>
              <a:t>Creditors must take “reasonable steps” to verify identity</a:t>
            </a:r>
          </a:p>
          <a:p>
            <a:pPr marL="0" indent="0">
              <a:buFont typeface="Arial" pitchFamily="34" charset="0"/>
              <a:buNone/>
            </a:pPr>
            <a:endParaRPr lang="en-US" sz="4400" dirty="0" smtClean="0"/>
          </a:p>
          <a:p>
            <a:pPr marL="502920" lvl="1" indent="-228600"/>
            <a:r>
              <a:rPr lang="en-US" sz="4400" dirty="0" smtClean="0"/>
              <a:t>90 days or 7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045512"/>
      </p:ext>
    </p:extLst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/>
              <a:t>Credit Freeze</a:t>
            </a:r>
            <a:endParaRPr lang="en-US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>
            <a:normAutofit fontScale="92500" lnSpcReduction="20000"/>
          </a:bodyPr>
          <a:lstStyle/>
          <a:p>
            <a:pPr marL="502920" lvl="1" indent="-228600"/>
            <a:endParaRPr lang="en-US" sz="1900" dirty="0"/>
          </a:p>
          <a:p>
            <a:pPr marL="502920" lvl="1" indent="-228600"/>
            <a:r>
              <a:rPr lang="en-US" sz="4400" dirty="0"/>
              <a:t>Write each bureau</a:t>
            </a:r>
          </a:p>
          <a:p>
            <a:pPr marL="228600" indent="-228600"/>
            <a:endParaRPr lang="en-US" sz="4400" dirty="0"/>
          </a:p>
          <a:p>
            <a:pPr marL="502920" lvl="1" indent="-228600"/>
            <a:r>
              <a:rPr lang="en-US" sz="4400" dirty="0"/>
              <a:t>No one can apply for new credit – must thaw the report by contacting each bureau again</a:t>
            </a:r>
          </a:p>
          <a:p>
            <a:pPr marL="0" indent="0">
              <a:buNone/>
            </a:pPr>
            <a:endParaRPr lang="en-US" sz="4400" dirty="0"/>
          </a:p>
          <a:p>
            <a:pPr marL="502920" lvl="1" indent="-228600"/>
            <a:r>
              <a:rPr lang="en-US" sz="4400" dirty="0"/>
              <a:t>Possible fee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4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9154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Step 2: Contact companies where thief committed fraud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smtClean="0"/>
              <a:t>Contact fraud department</a:t>
            </a:r>
            <a:endParaRPr lang="en-US" sz="2800" dirty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Instruct company to immediately close or freeze the accounts that have been fraudulently opened or used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Send written dispute including an Identity Theft Affidavit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Request letter from company describing results of their actions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9737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457200" y="152400"/>
            <a:ext cx="99822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200" b="1" dirty="0" smtClean="0">
                <a:solidFill>
                  <a:schemeClr val="tx1"/>
                </a:solidFill>
              </a:rPr>
              <a:t>Step 3:  File a complaint with the FTC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991600" cy="4953000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The FTC provides hotline phone counselors:  </a:t>
            </a:r>
          </a:p>
          <a:p>
            <a:pPr marL="0" indent="0" eaLnBrk="1" hangingPunct="1">
              <a:buNone/>
            </a:pPr>
            <a:r>
              <a:rPr lang="en-US" sz="3200" dirty="0" smtClean="0"/>
              <a:t>	Call:</a:t>
            </a:r>
            <a:r>
              <a:rPr lang="en-US" sz="3200" dirty="0"/>
              <a:t> </a:t>
            </a:r>
            <a:r>
              <a:rPr lang="en-US" sz="3200" dirty="0" smtClean="0"/>
              <a:t>  877-438-4338</a:t>
            </a:r>
          </a:p>
          <a:p>
            <a:pPr marL="0" indent="0" eaLnBrk="1" hangingPunct="1">
              <a:buNone/>
            </a:pPr>
            <a:r>
              <a:rPr lang="en-US" sz="3200" dirty="0"/>
              <a:t>	</a:t>
            </a:r>
            <a:r>
              <a:rPr lang="en-US" sz="3200" dirty="0" smtClean="0"/>
              <a:t>TTY:   866-653-4261</a:t>
            </a:r>
          </a:p>
          <a:p>
            <a:pPr marL="0" indent="0" eaLnBrk="1" hangingPunct="1">
              <a:buNone/>
            </a:pPr>
            <a:endParaRPr lang="en-US" sz="3200" dirty="0" smtClean="0"/>
          </a:p>
          <a:p>
            <a:r>
              <a:rPr lang="en-US" sz="3200" dirty="0" smtClean="0"/>
              <a:t>The FTC has web-based complaint filing system:</a:t>
            </a:r>
          </a:p>
          <a:p>
            <a:pPr lvl="1"/>
            <a:r>
              <a:rPr lang="en-US" sz="3200" u="sng" dirty="0">
                <a:hlinkClick r:id="rId4"/>
              </a:rPr>
              <a:t>https://www.ftccomplaintassistant.gov/</a:t>
            </a:r>
            <a:endParaRPr lang="en-US" sz="3200" u="sng" dirty="0"/>
          </a:p>
          <a:p>
            <a:pPr marL="0" indent="0">
              <a:buNone/>
            </a:pPr>
            <a:endParaRPr lang="en-US" sz="3200" dirty="0" smtClean="0"/>
          </a:p>
          <a:p>
            <a:pPr eaLnBrk="1" hangingPunct="1"/>
            <a:r>
              <a:rPr lang="en-US" sz="3200" dirty="0" smtClean="0"/>
              <a:t>Online you can print complaint as “ID Theft Affidavit”</a:t>
            </a:r>
          </a:p>
        </p:txBody>
      </p:sp>
    </p:spTree>
    <p:extLst>
      <p:ext uri="{BB962C8B-B14F-4D97-AF65-F5344CB8AC3E}">
        <p14:creationId xmlns:p14="http://schemas.microsoft.com/office/powerpoint/2010/main" val="410206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944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solidFill>
                  <a:schemeClr val="tx1"/>
                </a:solidFill>
              </a:rPr>
              <a:t>Step 4:  File a Police Report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762000"/>
            <a:ext cx="8229600" cy="5105400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/>
            <a:endParaRPr lang="en-US" sz="4400" dirty="0" smtClean="0"/>
          </a:p>
          <a:p>
            <a:pPr eaLnBrk="1" hangingPunct="1"/>
            <a:r>
              <a:rPr lang="en-US" sz="4400" dirty="0" smtClean="0"/>
              <a:t>Call the local police as soon as possible</a:t>
            </a:r>
          </a:p>
          <a:p>
            <a:pPr marL="0" indent="0" eaLnBrk="1" hangingPunct="1">
              <a:buNone/>
            </a:pPr>
            <a:r>
              <a:rPr lang="en-US" sz="4400" dirty="0" smtClean="0"/>
              <a:t> </a:t>
            </a:r>
            <a:endParaRPr lang="en-US" sz="4400" b="1" dirty="0" smtClean="0"/>
          </a:p>
          <a:p>
            <a:pPr eaLnBrk="1" hangingPunct="1"/>
            <a:r>
              <a:rPr lang="en-US" sz="4400" dirty="0" smtClean="0"/>
              <a:t>Note: for children, police report may not be as critical -- Uniform Minor’s Status Declaration may suffice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07627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7200" b="1" dirty="0" smtClean="0"/>
              <a:t>SPECIAL TOPICS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32558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r>
              <a:rPr lang="en-US" sz="6700" b="1" dirty="0" smtClean="0"/>
              <a:t>Identity theft basics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6200" dirty="0" smtClean="0"/>
              <a:t>What is identity theft?</a:t>
            </a:r>
          </a:p>
          <a:p>
            <a:pPr lvl="1"/>
            <a:endParaRPr lang="en-US" sz="6200" dirty="0"/>
          </a:p>
          <a:p>
            <a:pPr lvl="1"/>
            <a:r>
              <a:rPr lang="en-US" sz="6200" dirty="0" smtClean="0"/>
              <a:t>How do you protect yourself, friends, and family?</a:t>
            </a:r>
          </a:p>
          <a:p>
            <a:pPr lvl="1"/>
            <a:endParaRPr lang="en-US" sz="6200" dirty="0" smtClean="0"/>
          </a:p>
          <a:p>
            <a:pPr lvl="1"/>
            <a:r>
              <a:rPr lang="en-US" sz="6200" dirty="0" smtClean="0"/>
              <a:t>What should you do if identity theft occurs?</a:t>
            </a:r>
          </a:p>
          <a:p>
            <a:pPr lvl="1"/>
            <a:endParaRPr lang="en-US" dirty="0" smtClean="0"/>
          </a:p>
          <a:p>
            <a:r>
              <a:rPr lang="en-US" sz="6700" b="1" dirty="0" smtClean="0"/>
              <a:t>Special topics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6200" dirty="0" smtClean="0"/>
              <a:t>Medical identity theft </a:t>
            </a:r>
          </a:p>
          <a:p>
            <a:pPr lvl="1"/>
            <a:endParaRPr lang="en-US" sz="6200" dirty="0" smtClean="0"/>
          </a:p>
          <a:p>
            <a:pPr lvl="1"/>
            <a:r>
              <a:rPr lang="en-US" sz="6200" dirty="0" smtClean="0"/>
              <a:t>Public benefits identity theft</a:t>
            </a:r>
          </a:p>
          <a:p>
            <a:pPr lvl="1"/>
            <a:endParaRPr lang="en-US" sz="6200" dirty="0" smtClean="0"/>
          </a:p>
          <a:p>
            <a:pPr lvl="1"/>
            <a:r>
              <a:rPr lang="en-US" sz="6200" dirty="0" smtClean="0"/>
              <a:t>Child identity theft</a:t>
            </a:r>
          </a:p>
          <a:p>
            <a:pPr lvl="1"/>
            <a:endParaRPr lang="en-US" sz="6200" dirty="0" smtClean="0"/>
          </a:p>
          <a:p>
            <a:pPr lvl="1"/>
            <a:r>
              <a:rPr lang="en-US" sz="6200" dirty="0" smtClean="0"/>
              <a:t>Senior identity theft</a:t>
            </a:r>
            <a:endParaRPr lang="en-US" sz="6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What we will discuss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19739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9144000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7200" b="1" dirty="0" smtClean="0"/>
              <a:t>Medical identity theft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981200"/>
            <a:ext cx="86868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>
              <a:spcAft>
                <a:spcPts val="1800"/>
              </a:spcAft>
            </a:pPr>
            <a:r>
              <a:rPr lang="en-US" sz="4000" dirty="0"/>
              <a:t>T</a:t>
            </a:r>
            <a:r>
              <a:rPr lang="en-US" sz="4000" dirty="0" smtClean="0"/>
              <a:t>hief uses your identity or health insurance to receive care</a:t>
            </a:r>
          </a:p>
          <a:p>
            <a:pPr eaLnBrk="1" hangingPunct="1">
              <a:spcAft>
                <a:spcPts val="1800"/>
              </a:spcAft>
            </a:pPr>
            <a:r>
              <a:rPr lang="en-US" sz="4000" dirty="0"/>
              <a:t>T</a:t>
            </a:r>
            <a:r>
              <a:rPr lang="en-US" sz="4000" dirty="0" smtClean="0"/>
              <a:t>hief’s medical records may become merged with victim’s records</a:t>
            </a:r>
          </a:p>
          <a:p>
            <a:pPr eaLnBrk="1" hangingPunct="1">
              <a:spcAft>
                <a:spcPts val="1800"/>
              </a:spcAft>
            </a:pPr>
            <a:r>
              <a:rPr lang="en-US" sz="4000" dirty="0" smtClean="0"/>
              <a:t>May be difficult to remedy  </a:t>
            </a:r>
          </a:p>
        </p:txBody>
      </p:sp>
    </p:spTree>
    <p:extLst>
      <p:ext uri="{BB962C8B-B14F-4D97-AF65-F5344CB8AC3E}">
        <p14:creationId xmlns:p14="http://schemas.microsoft.com/office/powerpoint/2010/main" val="296654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28637"/>
            <a:ext cx="9144000" cy="76676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6600" b="1" dirty="0" smtClean="0"/>
              <a:t>How to assist victims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772400" cy="51816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11200" dirty="0" smtClean="0"/>
              <a:t>Report theft to local law enforcement 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endParaRPr lang="en-US" sz="4000" dirty="0" smtClean="0"/>
          </a:p>
          <a:p>
            <a:pPr eaLnBrk="1" hangingPunct="1">
              <a:lnSpc>
                <a:spcPct val="170000"/>
              </a:lnSpc>
              <a:spcAft>
                <a:spcPts val="1200"/>
              </a:spcAft>
            </a:pPr>
            <a:r>
              <a:rPr lang="en-US" sz="11200" dirty="0" smtClean="0"/>
              <a:t>Request medical records and privacy policy from regular provider  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endParaRPr lang="en-US" sz="4000" dirty="0" smtClean="0"/>
          </a:p>
          <a:p>
            <a:pPr eaLnBrk="1" hangingPunct="1">
              <a:lnSpc>
                <a:spcPct val="170000"/>
              </a:lnSpc>
              <a:spcAft>
                <a:spcPts val="1200"/>
              </a:spcAft>
            </a:pPr>
            <a:r>
              <a:rPr lang="en-US" sz="11200" dirty="0" smtClean="0"/>
              <a:t>Request medical records and privacy policy from each provider that gave care to the thief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endParaRPr lang="en-US" sz="11200" dirty="0" smtClean="0"/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11200" dirty="0"/>
              <a:t>W</a:t>
            </a:r>
            <a:r>
              <a:rPr lang="en-US" sz="11200" dirty="0" smtClean="0"/>
              <a:t>rite providers requesting correction 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34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Government benefits identity theft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endParaRPr lang="en-US" sz="2400" dirty="0" smtClean="0"/>
          </a:p>
          <a:p>
            <a:r>
              <a:rPr lang="en-US" dirty="0" smtClean="0"/>
              <a:t>Thief files a tax return using your Social Security number to get a tax refund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Thief claims your child as dependent on tax return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Thief uses your Social Security number to get a job and earn money you will be asked to pay taxes on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Thief applies for public benefits using your personal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chimes.wav"/>
          </p:stSnd>
        </p:sndAc>
      </p:transition>
    </mc:Choice>
    <mc:Fallback xmlns="">
      <p:transition spd="slow"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76200" y="228600"/>
            <a:ext cx="9525000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800" b="1" dirty="0" smtClean="0"/>
              <a:t>Resolving benefits identity theft</a:t>
            </a:r>
            <a:r>
              <a:rPr lang="en-US" sz="4800" dirty="0" smtClean="0"/>
              <a:t>	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10600" cy="4833938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3200" dirty="0" smtClean="0"/>
              <a:t>Get a copy of your earnings record from the Social Security Administration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3200" dirty="0" smtClean="0"/>
              <a:t>Mark impostor activity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3200" dirty="0" smtClean="0"/>
              <a:t>Provide corrected earnings statement to Internal Revenue Service (IRS)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3200" dirty="0" smtClean="0"/>
              <a:t>Request that Social Security Number be flagged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sz="3200" dirty="0" smtClean="0"/>
              <a:t>IRS Identity Protection Specialized Unit:     800-908-4490</a:t>
            </a:r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3171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763000" cy="19272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Child Identity Theft</a:t>
            </a:r>
          </a:p>
        </p:txBody>
      </p:sp>
    </p:spTree>
    <p:extLst>
      <p:ext uri="{BB962C8B-B14F-4D97-AF65-F5344CB8AC3E}">
        <p14:creationId xmlns:p14="http://schemas.microsoft.com/office/powerpoint/2010/main" val="76130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1447800"/>
            <a:ext cx="8610600" cy="4876800"/>
          </a:xfrm>
        </p:spPr>
        <p:txBody>
          <a:bodyPr>
            <a:no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Clean credit is appealing to identity thieves</a:t>
            </a:r>
          </a:p>
          <a:p>
            <a:endParaRPr lang="en-US" sz="3600" dirty="0" smtClean="0"/>
          </a:p>
          <a:p>
            <a:r>
              <a:rPr lang="en-US" sz="3600" dirty="0" smtClean="0"/>
              <a:t>Child’s information readily available</a:t>
            </a:r>
          </a:p>
          <a:p>
            <a:endParaRPr lang="en-US" sz="3600" dirty="0" smtClean="0"/>
          </a:p>
          <a:p>
            <a:r>
              <a:rPr lang="en-US" sz="3600" dirty="0" smtClean="0"/>
              <a:t>Theft of child’s identity can go undetected for long periods of 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8382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Children are vulnerable to identity theft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76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839200" cy="487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Protect what you have</a:t>
            </a:r>
          </a:p>
          <a:p>
            <a:endParaRPr lang="en-US" sz="3600" dirty="0" smtClean="0"/>
          </a:p>
          <a:p>
            <a:r>
              <a:rPr lang="en-US" sz="3600" dirty="0" smtClean="0"/>
              <a:t>Be careful what you share</a:t>
            </a:r>
          </a:p>
          <a:p>
            <a:pPr lvl="1"/>
            <a:endParaRPr lang="en-US" sz="3600" dirty="0" smtClean="0"/>
          </a:p>
          <a:p>
            <a:r>
              <a:rPr lang="en-US" sz="3600" dirty="0" smtClean="0"/>
              <a:t>Talk with children</a:t>
            </a:r>
          </a:p>
          <a:p>
            <a:endParaRPr lang="en-US" sz="3600" dirty="0" smtClean="0"/>
          </a:p>
          <a:p>
            <a:r>
              <a:rPr lang="en-US" sz="3600" dirty="0" smtClean="0"/>
              <a:t>Safely dispose of personal information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91600" cy="990600"/>
          </a:xfrm>
        </p:spPr>
        <p:txBody>
          <a:bodyPr>
            <a:noAutofit/>
          </a:bodyPr>
          <a:lstStyle/>
          <a:p>
            <a:r>
              <a:rPr lang="en-US" sz="5200" b="1" dirty="0" smtClean="0">
                <a:solidFill>
                  <a:schemeClr val="tx1"/>
                </a:solidFill>
              </a:rPr>
              <a:t>Deterring child identity theft</a:t>
            </a: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2279285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9372600" cy="990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Monitoring a child’s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 smtClean="0"/>
              <a:t>Children should not have active credit files with CRAs</a:t>
            </a:r>
          </a:p>
          <a:p>
            <a:pPr marL="0" indent="0">
              <a:buNone/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No need to check child’s credit every year unless child’s information is at risk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Order credit report close to child’s 16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birthday, so you can clear up any errors before child needs credit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800" dirty="0" smtClean="0"/>
              <a:t>Ask for “manual search”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158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9296400" cy="9906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Contacting CRAs for a child</a:t>
            </a:r>
            <a:r>
              <a:rPr lang="en-US" sz="5400" b="1" dirty="0" smtClean="0"/>
              <a:t>	</a:t>
            </a:r>
            <a:r>
              <a:rPr lang="en-US" sz="5400" dirty="0" smtClean="0"/>
              <a:t>	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Explain that child is a minor (under age 18) who cannot legally enter into any contract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Provide Uniform  Minor’s Status Declaration and/or birth certificate</a:t>
            </a:r>
          </a:p>
          <a:p>
            <a:endParaRPr lang="en-US" sz="3200" dirty="0" smtClean="0"/>
          </a:p>
          <a:p>
            <a:r>
              <a:rPr lang="en-US" sz="3200" dirty="0" smtClean="0"/>
              <a:t>Ask CRA to immediately remove all accounts, application inquiries and collection notices from child’s file</a:t>
            </a:r>
          </a:p>
        </p:txBody>
      </p:sp>
    </p:spTree>
    <p:extLst>
      <p:ext uri="{BB962C8B-B14F-4D97-AF65-F5344CB8AC3E}">
        <p14:creationId xmlns:p14="http://schemas.microsoft.com/office/powerpoint/2010/main" val="424135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30864"/>
            <a:ext cx="8991600" cy="3983936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b="1" u="sng" dirty="0" smtClean="0"/>
              <a:t>SENIOR IDENTITY THEFT</a:t>
            </a:r>
            <a:endParaRPr lang="en-US" sz="6000" b="1" u="sng" dirty="0"/>
          </a:p>
        </p:txBody>
      </p:sp>
    </p:spTree>
    <p:extLst>
      <p:ext uri="{BB962C8B-B14F-4D97-AF65-F5344CB8AC3E}">
        <p14:creationId xmlns:p14="http://schemas.microsoft.com/office/powerpoint/2010/main" val="304343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304800" y="1828800"/>
            <a:ext cx="8991600" cy="13716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Basic Identity Theft</a:t>
            </a:r>
          </a:p>
        </p:txBody>
      </p:sp>
    </p:spTree>
    <p:extLst>
      <p:ext uri="{BB962C8B-B14F-4D97-AF65-F5344CB8AC3E}">
        <p14:creationId xmlns:p14="http://schemas.microsoft.com/office/powerpoint/2010/main" val="403581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220200" cy="990600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Identity theft and seniors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15400" cy="4876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Three common perpetrators:</a:t>
            </a:r>
          </a:p>
          <a:p>
            <a:pPr lvl="1"/>
            <a:r>
              <a:rPr lang="en-US" sz="2800" dirty="0" smtClean="0"/>
              <a:t>Relative</a:t>
            </a:r>
          </a:p>
          <a:p>
            <a:pPr lvl="1"/>
            <a:r>
              <a:rPr lang="en-US" sz="2800" dirty="0" smtClean="0"/>
              <a:t>Caregiver</a:t>
            </a:r>
          </a:p>
          <a:p>
            <a:pPr lvl="1"/>
            <a:r>
              <a:rPr lang="en-US" sz="2800" dirty="0" smtClean="0"/>
              <a:t>Scammer</a:t>
            </a:r>
          </a:p>
          <a:p>
            <a:endParaRPr lang="en-US" sz="2800" dirty="0" smtClean="0"/>
          </a:p>
          <a:p>
            <a:r>
              <a:rPr lang="en-US" sz="2800" dirty="0" smtClean="0"/>
              <a:t>Seniors </a:t>
            </a:r>
            <a:r>
              <a:rPr lang="en-US" sz="2800" dirty="0"/>
              <a:t>may be more vulnerable </a:t>
            </a:r>
          </a:p>
          <a:p>
            <a:pPr lvl="1"/>
            <a:r>
              <a:rPr lang="en-US" sz="2800" dirty="0" smtClean="0"/>
              <a:t>Many </a:t>
            </a:r>
            <a:r>
              <a:rPr lang="en-US" sz="2800" dirty="0"/>
              <a:t>people have access to their information</a:t>
            </a:r>
          </a:p>
          <a:p>
            <a:pPr lvl="1"/>
            <a:r>
              <a:rPr lang="en-US" sz="2800" dirty="0"/>
              <a:t>Many seniors have built wealth over their lifetimes </a:t>
            </a:r>
          </a:p>
          <a:p>
            <a:endParaRPr lang="en-US" sz="2800" dirty="0" smtClean="0"/>
          </a:p>
          <a:p>
            <a:r>
              <a:rPr lang="en-US" sz="2800" dirty="0" smtClean="0"/>
              <a:t>Considerations when the thief is a relative or caregiver</a:t>
            </a:r>
          </a:p>
        </p:txBody>
      </p:sp>
    </p:spTree>
    <p:extLst>
      <p:ext uri="{BB962C8B-B14F-4D97-AF65-F5344CB8AC3E}">
        <p14:creationId xmlns:p14="http://schemas.microsoft.com/office/powerpoint/2010/main" val="354602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609600"/>
            <a:ext cx="9144000" cy="762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6600" b="1" dirty="0" smtClean="0">
                <a:solidFill>
                  <a:schemeClr val="tx1"/>
                </a:solidFill>
              </a:rPr>
              <a:t>Reporting for seniors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153400" cy="4876800"/>
          </a:xfrm>
        </p:spPr>
        <p:txBody>
          <a:bodyPr>
            <a:noAutofit/>
          </a:bodyPr>
          <a:lstStyle/>
          <a:p>
            <a:pPr eaLnBrk="1" hangingPunct="1"/>
            <a:endParaRPr lang="en-US" sz="4000" dirty="0" smtClean="0"/>
          </a:p>
          <a:p>
            <a:pPr eaLnBrk="1" hangingPunct="1"/>
            <a:r>
              <a:rPr lang="en-US" sz="4000" dirty="0" smtClean="0"/>
              <a:t>Affidavit can be signed by personal representative. Attach copy of Power of Attorney or Guardianship Letter</a:t>
            </a:r>
          </a:p>
          <a:p>
            <a:pPr eaLnBrk="1" hangingPunct="1"/>
            <a:endParaRPr lang="en-US" sz="4000" dirty="0" smtClean="0"/>
          </a:p>
          <a:p>
            <a:pPr eaLnBrk="1" hangingPunct="1"/>
            <a:r>
              <a:rPr lang="en-US" sz="4000" dirty="0" smtClean="0"/>
              <a:t>Any interested person may make a law enforcement report</a:t>
            </a:r>
          </a:p>
          <a:p>
            <a:pPr eaLnBrk="1" hangingPunct="1"/>
            <a:endParaRPr lang="en-US" sz="4000" dirty="0" smtClean="0"/>
          </a:p>
          <a:p>
            <a:pPr eaLnBrk="1" hangingPunct="1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72843746"/>
      </p:ext>
    </p:extLst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799"/>
            <a:ext cx="8229600" cy="3276601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b="1" u="sng" dirty="0" smtClean="0">
                <a:solidFill>
                  <a:schemeClr val="tx1"/>
                </a:solidFill>
              </a:rPr>
              <a:t>CONSUMER EDUCATION RESOURCES</a:t>
            </a: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endParaRPr lang="en-US" sz="48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24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534400" cy="99060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Consumer Education Resources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19200" y="1981200"/>
            <a:ext cx="6473825" cy="44116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endParaRPr lang="en-US" sz="2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eaLnBrk="1" hangingPunct="1"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Consumer.gov</a:t>
            </a:r>
          </a:p>
          <a:p>
            <a:pPr marL="0" indent="0" eaLnBrk="1" hangingPunct="1"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Just the basics, plain &amp; simple</a:t>
            </a:r>
            <a:endParaRPr lang="en-US" sz="2800" dirty="0"/>
          </a:p>
          <a:p>
            <a:r>
              <a:rPr lang="en-US" sz="2800" dirty="0" smtClean="0"/>
              <a:t>Website</a:t>
            </a:r>
            <a:endParaRPr lang="en-US" sz="2800" dirty="0"/>
          </a:p>
          <a:p>
            <a:r>
              <a:rPr lang="en-US" sz="2800" dirty="0" smtClean="0"/>
              <a:t>Print</a:t>
            </a:r>
            <a:endParaRPr lang="en-US" sz="2800" dirty="0"/>
          </a:p>
          <a:p>
            <a:r>
              <a:rPr lang="en-US" sz="2800" dirty="0" smtClean="0"/>
              <a:t>Read-along </a:t>
            </a:r>
            <a:r>
              <a:rPr lang="en-US" sz="2800" dirty="0"/>
              <a:t>audio</a:t>
            </a:r>
          </a:p>
          <a:p>
            <a:r>
              <a:rPr lang="en-US" sz="2800" dirty="0" smtClean="0"/>
              <a:t>Simplified </a:t>
            </a:r>
            <a:r>
              <a:rPr lang="en-US" sz="2800" dirty="0"/>
              <a:t>video</a:t>
            </a:r>
          </a:p>
          <a:p>
            <a:r>
              <a:rPr lang="en-US" sz="2800" dirty="0" smtClean="0"/>
              <a:t>Resources </a:t>
            </a:r>
            <a:r>
              <a:rPr lang="en-US" sz="2800" dirty="0"/>
              <a:t>for community leaders</a:t>
            </a:r>
          </a:p>
          <a:p>
            <a:pPr eaLnBrk="1" hangingPunct="1">
              <a:defRPr/>
            </a:pPr>
            <a:endParaRPr lang="en-US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793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534400" cy="99060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Consumer Education Resources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981200"/>
            <a:ext cx="7235825" cy="44116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4000" dirty="0" smtClean="0"/>
              <a:t>Each </a:t>
            </a:r>
            <a:r>
              <a:rPr lang="en-US" sz="4000" dirty="0"/>
              <a:t>topic </a:t>
            </a:r>
            <a:r>
              <a:rPr lang="en-US" sz="4000" dirty="0" smtClean="0"/>
              <a:t>includes:</a:t>
            </a:r>
          </a:p>
          <a:p>
            <a:pPr lvl="1">
              <a:defRPr/>
            </a:pPr>
            <a:r>
              <a:rPr lang="en-US" sz="3200" dirty="0" smtClean="0"/>
              <a:t>What </a:t>
            </a:r>
            <a:r>
              <a:rPr lang="en-US" sz="3200" dirty="0"/>
              <a:t>it </a:t>
            </a:r>
            <a:r>
              <a:rPr lang="en-US" sz="3200" dirty="0" smtClean="0"/>
              <a:t>is</a:t>
            </a:r>
          </a:p>
          <a:p>
            <a:pPr lvl="1">
              <a:defRPr/>
            </a:pPr>
            <a:r>
              <a:rPr lang="en-US" sz="3200" dirty="0" smtClean="0"/>
              <a:t>What </a:t>
            </a:r>
            <a:r>
              <a:rPr lang="en-US" sz="3200" dirty="0"/>
              <a:t>to </a:t>
            </a:r>
            <a:r>
              <a:rPr lang="en-US" sz="3200" dirty="0" smtClean="0"/>
              <a:t>know</a:t>
            </a:r>
          </a:p>
          <a:p>
            <a:pPr lvl="1">
              <a:defRPr/>
            </a:pPr>
            <a:r>
              <a:rPr lang="en-US" sz="3200" dirty="0" smtClean="0"/>
              <a:t>What </a:t>
            </a:r>
            <a:r>
              <a:rPr lang="en-US" sz="3200" dirty="0"/>
              <a:t>to </a:t>
            </a:r>
            <a:r>
              <a:rPr lang="en-US" sz="3200" dirty="0" smtClean="0"/>
              <a:t>do</a:t>
            </a:r>
          </a:p>
          <a:p>
            <a:pPr marL="285750" indent="-285750">
              <a:buFontTx/>
              <a:buChar char="-"/>
              <a:defRPr/>
            </a:pPr>
            <a:endParaRPr lang="en-US" sz="2000" dirty="0"/>
          </a:p>
          <a:p>
            <a:pPr marL="285750" indent="-285750">
              <a:buFontTx/>
              <a:buChar char="-"/>
              <a:defRPr/>
            </a:pPr>
            <a:endParaRPr lang="en-US" sz="2000" dirty="0"/>
          </a:p>
          <a:p>
            <a:pPr eaLnBrk="1" hangingPunct="1">
              <a:defRPr/>
            </a:pP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877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534400" cy="99060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Consumer Education Resources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90600" y="2293938"/>
            <a:ext cx="7924800" cy="44116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/>
            </a:pPr>
            <a:r>
              <a:rPr lang="en-US" sz="3200" b="1" dirty="0" smtClean="0"/>
              <a:t>Want to learn more?</a:t>
            </a:r>
          </a:p>
          <a:p>
            <a:pPr marL="0" lvl="0" indent="0">
              <a:buNone/>
              <a:defRPr/>
            </a:pPr>
            <a:r>
              <a:rPr lang="en-US" sz="3200" b="1" dirty="0" smtClean="0"/>
              <a:t>Download or print materials from FTC.gov/</a:t>
            </a:r>
            <a:r>
              <a:rPr lang="en-US" sz="3200" b="1" dirty="0" err="1" smtClean="0"/>
              <a:t>idtheft</a:t>
            </a:r>
            <a:endParaRPr lang="en-US" sz="3200" b="1" dirty="0" smtClean="0"/>
          </a:p>
          <a:p>
            <a:pPr marL="0" lvl="0" indent="0">
              <a:buNone/>
              <a:defRPr/>
            </a:pPr>
            <a:endParaRPr lang="en-US" sz="2000" dirty="0"/>
          </a:p>
          <a:p>
            <a:pPr lvl="0">
              <a:defRPr/>
            </a:pPr>
            <a:r>
              <a:rPr lang="en-US" sz="2800" dirty="0" smtClean="0"/>
              <a:t>Taking </a:t>
            </a:r>
            <a:r>
              <a:rPr lang="en-US" sz="2800" dirty="0"/>
              <a:t>Charge: What To Do If Your Identity </a:t>
            </a:r>
            <a:r>
              <a:rPr lang="en-US" sz="2800" dirty="0" smtClean="0"/>
              <a:t>        Is Stolen</a:t>
            </a:r>
            <a:endParaRPr lang="en-US" sz="2800" dirty="0"/>
          </a:p>
          <a:p>
            <a:pPr marL="342900" lvl="0" indent="-342900">
              <a:defRPr/>
            </a:pPr>
            <a:r>
              <a:rPr lang="en-US" sz="2800" dirty="0"/>
              <a:t>Safeguarding Your Child’s </a:t>
            </a:r>
            <a:r>
              <a:rPr lang="en-US" sz="2800" dirty="0" smtClean="0"/>
              <a:t>Future</a:t>
            </a:r>
            <a:endParaRPr lang="en-US" sz="2800" dirty="0"/>
          </a:p>
          <a:p>
            <a:pPr marL="342900" lvl="0" indent="-342900">
              <a:defRPr/>
            </a:pPr>
            <a:r>
              <a:rPr lang="en-US" sz="2800" dirty="0"/>
              <a:t>Identity Theft:  What To Know, What To </a:t>
            </a:r>
            <a:r>
              <a:rPr lang="en-US" sz="2800" dirty="0" smtClean="0"/>
              <a:t>Do</a:t>
            </a:r>
          </a:p>
          <a:p>
            <a:pPr marL="342900" lvl="0" indent="-342900">
              <a:defRPr/>
            </a:pPr>
            <a:r>
              <a:rPr lang="en-US" sz="2800" dirty="0" smtClean="0"/>
              <a:t>Make </a:t>
            </a:r>
            <a:r>
              <a:rPr lang="en-US" sz="2800" dirty="0"/>
              <a:t>It A Habit bookmark</a:t>
            </a:r>
          </a:p>
          <a:p>
            <a:pPr eaLnBrk="1" hangingPunct="1">
              <a:defRPr/>
            </a:pPr>
            <a:endParaRPr lang="en-US" sz="22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073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534400" cy="99060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Consumer Education Resources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04800" y="2398693"/>
            <a:ext cx="7772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914400" lvl="4" indent="0" algn="ctr">
              <a:buNone/>
            </a:pPr>
            <a:r>
              <a:rPr lang="en-US" sz="4000" dirty="0" smtClean="0"/>
              <a:t>Other consumer issues</a:t>
            </a:r>
          </a:p>
          <a:p>
            <a:pPr marL="914400" lvl="4" indent="0" algn="ctr">
              <a:buNone/>
            </a:pPr>
            <a:r>
              <a:rPr lang="en-US" sz="4000" dirty="0" smtClean="0">
                <a:hlinkClick r:id="rId4"/>
              </a:rPr>
              <a:t>consumer.ftc.gov</a:t>
            </a:r>
            <a:endParaRPr lang="en-US" sz="4000" dirty="0" smtClean="0"/>
          </a:p>
          <a:p>
            <a:pPr marL="914400" lvl="4" indent="0" algn="ctr">
              <a:buNone/>
            </a:pPr>
            <a:endParaRPr lang="en-US" sz="4000" dirty="0"/>
          </a:p>
          <a:p>
            <a:pPr marL="857250" lvl="3" indent="0" algn="ctr">
              <a:buNone/>
            </a:pPr>
            <a:endParaRPr lang="en-US" sz="4000" dirty="0"/>
          </a:p>
          <a:p>
            <a:pPr algn="ctr"/>
            <a:r>
              <a:rPr lang="en-US" sz="4000" dirty="0" smtClean="0"/>
              <a:t>		Order </a:t>
            </a:r>
            <a:r>
              <a:rPr lang="en-US" sz="4000" dirty="0"/>
              <a:t>free materials:</a:t>
            </a:r>
          </a:p>
          <a:p>
            <a:pPr marL="914400" lvl="2" indent="0" algn="ctr">
              <a:buNone/>
            </a:pPr>
            <a:r>
              <a:rPr lang="en-US" sz="4000" dirty="0" smtClean="0">
                <a:hlinkClick r:id="rId5"/>
              </a:rPr>
              <a:t>bulkorder.ftc.gov</a:t>
            </a:r>
            <a:endParaRPr lang="en-US" sz="4000" dirty="0"/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0952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 anchor="ctr">
            <a:noAutofit/>
          </a:bodyPr>
          <a:lstStyle/>
          <a:p>
            <a:pPr algn="ctr" eaLnBrk="1" hangingPunct="1">
              <a:defRPr/>
            </a:pPr>
            <a:r>
              <a:rPr lang="en-US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Disclaimers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79248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Views expressed in this presentation are not necessarily those of the Commission or any Commissioners.</a:t>
            </a:r>
          </a:p>
          <a:p>
            <a:pPr eaLnBrk="1" hangingPunct="1">
              <a:defRPr/>
            </a:pP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Any answers to questions are my own opinion and not the Commission’s or any Commissioner’s.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988" name="Picture 4" descr="OPA Masthead - News Release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400" b="18240"/>
          <a:stretch>
            <a:fillRect/>
          </a:stretch>
        </p:blipFill>
        <p:spPr>
          <a:xfrm>
            <a:off x="6781800" y="4648200"/>
            <a:ext cx="2052637" cy="2055813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4120858"/>
      </p:ext>
    </p:extLst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6600" b="1" smtClean="0"/>
              <a:t>Contact information</a:t>
            </a:r>
            <a:endParaRPr lang="en-US" sz="6600" b="1" dirty="0" smtClean="0"/>
          </a:p>
        </p:txBody>
      </p:sp>
      <p:sp>
        <p:nvSpPr>
          <p:cNvPr id="53251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2082800" y="1600200"/>
            <a:ext cx="5080000" cy="2590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900" dirty="0" smtClean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400" dirty="0" smtClean="0"/>
              <a:t>Lisa Schifferle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400" dirty="0" smtClean="0"/>
              <a:t>Tel. 202-326-3377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lschifferle@ftc.gov</a:t>
            </a:r>
            <a:r>
              <a:rPr lang="en-US" sz="4400" dirty="0" smtClean="0"/>
              <a:t> </a:t>
            </a:r>
            <a:endParaRPr lang="en-US" sz="4400" dirty="0" smtClean="0">
              <a:hlinkClick r:id="rId4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44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1828800" y="3962400"/>
            <a:ext cx="54102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900" dirty="0" smtClean="0"/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400" dirty="0" smtClean="0"/>
              <a:t>Carol Kando-Pineda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ckando@ftc.gov</a:t>
            </a:r>
            <a:r>
              <a:rPr lang="en-US" sz="4400" dirty="0" smtClean="0"/>
              <a:t> </a:t>
            </a:r>
            <a:endParaRPr lang="en-US" sz="4400" dirty="0" smtClean="0">
              <a:hlinkClick r:id="rId4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44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37891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6000" b="1" dirty="0" smtClean="0">
                <a:solidFill>
                  <a:schemeClr val="tx1"/>
                </a:solidFill>
              </a:rPr>
              <a:t>What is identity theft?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229600" cy="4411662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/>
            <a:r>
              <a:rPr lang="en-US" sz="3600" dirty="0"/>
              <a:t>W</a:t>
            </a:r>
            <a:r>
              <a:rPr lang="en-US" sz="3600" dirty="0" smtClean="0"/>
              <a:t>hen someone uses the personal information of someone else to pose as that consumer, in order to:</a:t>
            </a:r>
          </a:p>
          <a:p>
            <a:pPr marL="274320" lvl="1" indent="0" eaLnBrk="1" hangingPunct="1">
              <a:buNone/>
            </a:pPr>
            <a:endParaRPr lang="en-US" sz="3600" dirty="0"/>
          </a:p>
          <a:p>
            <a:pPr lvl="1"/>
            <a:r>
              <a:rPr lang="en-US" sz="3600" dirty="0" smtClean="0"/>
              <a:t>fraudulently obtain goods or services, or</a:t>
            </a:r>
          </a:p>
          <a:p>
            <a:pPr lvl="1" eaLnBrk="1" hangingPunct="1"/>
            <a:endParaRPr lang="en-US" sz="3600" dirty="0" smtClean="0"/>
          </a:p>
          <a:p>
            <a:pPr lvl="1" eaLnBrk="1" hangingPunct="1"/>
            <a:r>
              <a:rPr lang="en-US" sz="3600" dirty="0" smtClean="0"/>
              <a:t>conceal their true identity </a:t>
            </a:r>
          </a:p>
          <a:p>
            <a:pPr eaLnBrk="1" hangingPunct="1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6327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381000"/>
            <a:ext cx="8991600" cy="990600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/>
              <a:t>How </a:t>
            </a:r>
            <a:r>
              <a:rPr lang="en-US" sz="5000" b="1" dirty="0" smtClean="0"/>
              <a:t>information is misused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752600"/>
            <a:ext cx="7391400" cy="5105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 smtClean="0"/>
              <a:t>	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601576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4118716"/>
      </p:ext>
    </p:extLst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304800"/>
            <a:ext cx="9144000" cy="762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5400" b="1" dirty="0" smtClean="0"/>
              <a:t>The impact of identity theft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371600"/>
            <a:ext cx="5118100" cy="4648200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Blip>
                <a:blip r:embed="rId4"/>
              </a:buBlip>
            </a:pPr>
            <a:r>
              <a:rPr lang="en-US" sz="2800" dirty="0" smtClean="0"/>
              <a:t>Denial of credit</a:t>
            </a:r>
          </a:p>
          <a:p>
            <a:pPr marL="0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Clr>
                <a:srgbClr val="000099"/>
              </a:buClr>
              <a:buBlip>
                <a:blip r:embed="rId4"/>
              </a:buBlip>
            </a:pPr>
            <a:r>
              <a:rPr lang="en-US" sz="2800" dirty="0"/>
              <a:t>Denial of medical care</a:t>
            </a:r>
          </a:p>
          <a:p>
            <a:pPr marL="0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Blip>
                <a:blip r:embed="rId4"/>
              </a:buBlip>
            </a:pPr>
            <a:r>
              <a:rPr lang="en-US" sz="2800" dirty="0" smtClean="0"/>
              <a:t>Denial of pubic benefits</a:t>
            </a:r>
          </a:p>
          <a:p>
            <a:pPr marL="0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Blip>
                <a:blip r:embed="rId4"/>
              </a:buBlip>
            </a:pPr>
            <a:r>
              <a:rPr lang="en-US" sz="2800" dirty="0" smtClean="0"/>
              <a:t>Loss/denial of employment</a:t>
            </a:r>
          </a:p>
          <a:p>
            <a:pPr marL="0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Blip>
                <a:blip r:embed="rId4"/>
              </a:buBlip>
            </a:pPr>
            <a:r>
              <a:rPr lang="en-US" sz="2800" dirty="0" smtClean="0"/>
              <a:t>Arrest</a:t>
            </a:r>
          </a:p>
          <a:p>
            <a:pPr marL="0" indent="0" eaLnBrk="1" hangingPunct="1">
              <a:lnSpc>
                <a:spcPct val="90000"/>
              </a:lnSpc>
              <a:buClr>
                <a:srgbClr val="000099"/>
              </a:buClr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Blip>
                <a:blip r:embed="rId4"/>
              </a:buBlip>
            </a:pPr>
            <a:r>
              <a:rPr lang="en-US" sz="2800" dirty="0" smtClean="0"/>
              <a:t>Time and expense</a:t>
            </a:r>
          </a:p>
          <a:p>
            <a:pPr marL="0" indent="0">
              <a:lnSpc>
                <a:spcPct val="80000"/>
              </a:lnSpc>
              <a:buClr>
                <a:srgbClr val="000099"/>
              </a:buClr>
              <a:buNone/>
            </a:pPr>
            <a:endParaRPr lang="en-US" sz="2800" dirty="0" smtClean="0"/>
          </a:p>
          <a:p>
            <a:pPr marL="0" indent="0">
              <a:lnSpc>
                <a:spcPct val="80000"/>
              </a:lnSpc>
              <a:buClr>
                <a:srgbClr val="000099"/>
              </a:buClr>
              <a:buNone/>
            </a:pPr>
            <a:endParaRPr lang="en-US" sz="2800" dirty="0"/>
          </a:p>
          <a:p>
            <a:pPr>
              <a:lnSpc>
                <a:spcPct val="80000"/>
              </a:lnSpc>
              <a:buClr>
                <a:srgbClr val="000099"/>
              </a:buClr>
              <a:buBlip>
                <a:blip r:embed="rId4"/>
              </a:buBlip>
            </a:pPr>
            <a:endParaRPr lang="en-US" sz="2800" dirty="0"/>
          </a:p>
          <a:p>
            <a:pPr marL="0" indent="0">
              <a:lnSpc>
                <a:spcPct val="80000"/>
              </a:lnSpc>
              <a:buClr>
                <a:srgbClr val="000099"/>
              </a:buClr>
              <a:buNone/>
            </a:pPr>
            <a:endParaRPr lang="en-US" sz="2800" dirty="0"/>
          </a:p>
          <a:p>
            <a:pPr>
              <a:lnSpc>
                <a:spcPct val="80000"/>
              </a:lnSpc>
              <a:buClr>
                <a:srgbClr val="000099"/>
              </a:buClr>
              <a:buBlip>
                <a:blip r:embed="rId4"/>
              </a:buBlip>
            </a:pPr>
            <a:endParaRPr lang="en-US" sz="2800" dirty="0"/>
          </a:p>
          <a:p>
            <a:pPr marL="0" indent="0">
              <a:lnSpc>
                <a:spcPct val="80000"/>
              </a:lnSpc>
              <a:buClr>
                <a:srgbClr val="000099"/>
              </a:buClr>
              <a:buNone/>
            </a:pPr>
            <a:endParaRPr 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562600" y="1820862"/>
            <a:ext cx="3136900" cy="45037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Clr>
                <a:srgbClr val="000099"/>
              </a:buClr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621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848600" cy="1927225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 smtClean="0"/>
              <a:t>Protecting </a:t>
            </a:r>
            <a:br>
              <a:rPr lang="en-US" sz="6600" b="1" dirty="0" smtClean="0"/>
            </a:br>
            <a:r>
              <a:rPr lang="en-US" sz="6600" b="1" dirty="0" smtClean="0"/>
              <a:t>Yourself from </a:t>
            </a:r>
            <a:br>
              <a:rPr lang="en-US" sz="6600" b="1" dirty="0" smtClean="0"/>
            </a:br>
            <a:r>
              <a:rPr lang="en-US" sz="6600" b="1" dirty="0" smtClean="0"/>
              <a:t>Identity Theft</a:t>
            </a:r>
          </a:p>
        </p:txBody>
      </p:sp>
    </p:spTree>
    <p:extLst>
      <p:ext uri="{BB962C8B-B14F-4D97-AF65-F5344CB8AC3E}">
        <p14:creationId xmlns:p14="http://schemas.microsoft.com/office/powerpoint/2010/main" val="325500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 txBox="1">
            <a:spLocks noGrp="1"/>
          </p:cNvSpPr>
          <p:nvPr/>
        </p:nvSpPr>
        <p:spPr bwMode="auto">
          <a:xfrm>
            <a:off x="234950" y="6448425"/>
            <a:ext cx="4572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76200"/>
            <a:ext cx="9067800" cy="1295400"/>
          </a:xfrm>
        </p:spPr>
        <p:txBody>
          <a:bodyPr lIns="0" rIns="0" bIns="0">
            <a:noAutofit/>
          </a:bodyPr>
          <a:lstStyle/>
          <a:p>
            <a:pPr eaLnBrk="1" hangingPunct="1"/>
            <a:r>
              <a:rPr lang="en-US" sz="4800" b="1" dirty="0" smtClean="0">
                <a:solidFill>
                  <a:schemeClr val="tx1"/>
                </a:solidFill>
              </a:rPr>
              <a:t>How does identity theft happen?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15912" y="1295400"/>
            <a:ext cx="8599488" cy="48768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273050" indent="-273050" eaLnBrk="1" hangingPunct="1"/>
            <a:endParaRPr lang="en-US" sz="3100" dirty="0" smtClean="0"/>
          </a:p>
          <a:p>
            <a:pPr marL="273050" indent="-273050" eaLnBrk="1" hangingPunct="1"/>
            <a:r>
              <a:rPr lang="en-US" sz="11200" dirty="0" smtClean="0"/>
              <a:t>Lost or stolen wallets</a:t>
            </a:r>
          </a:p>
          <a:p>
            <a:pPr marL="273050" indent="-273050" eaLnBrk="1" hangingPunct="1"/>
            <a:endParaRPr lang="en-US" sz="11200" dirty="0" smtClean="0"/>
          </a:p>
          <a:p>
            <a:pPr marL="273050" indent="-273050" eaLnBrk="1" hangingPunct="1"/>
            <a:r>
              <a:rPr lang="en-US" sz="11200" dirty="0" smtClean="0"/>
              <a:t>Dumpster diving or stolen mail</a:t>
            </a:r>
          </a:p>
          <a:p>
            <a:pPr marL="273050" indent="-273050" eaLnBrk="1" hangingPunct="1"/>
            <a:endParaRPr lang="en-US" sz="11200" dirty="0" smtClean="0"/>
          </a:p>
          <a:p>
            <a:pPr marL="273050" indent="-273050" eaLnBrk="1" hangingPunct="1"/>
            <a:r>
              <a:rPr lang="en-US" sz="11200" dirty="0" smtClean="0"/>
              <a:t>Theft by family, friends, advisors, assistants, or caregivers</a:t>
            </a:r>
          </a:p>
          <a:p>
            <a:pPr marL="273050" indent="-273050" eaLnBrk="1" hangingPunct="1"/>
            <a:endParaRPr lang="en-US" sz="11200" dirty="0" smtClean="0"/>
          </a:p>
          <a:p>
            <a:pPr marL="273050" indent="-273050" eaLnBrk="1" hangingPunct="1"/>
            <a:r>
              <a:rPr lang="en-US" sz="11200" dirty="0" smtClean="0"/>
              <a:t>Corrupt insider  </a:t>
            </a:r>
          </a:p>
          <a:p>
            <a:pPr marL="273050" indent="-273050" eaLnBrk="1" hangingPunct="1"/>
            <a:endParaRPr lang="en-US" sz="11200" dirty="0" smtClean="0"/>
          </a:p>
          <a:p>
            <a:pPr marL="273050" indent="-273050" eaLnBrk="1" hangingPunct="1"/>
            <a:r>
              <a:rPr lang="en-US" sz="11200" dirty="0" smtClean="0"/>
              <a:t>High-tech identity theft (data breaches, phishing, malware)</a:t>
            </a:r>
          </a:p>
          <a:p>
            <a:pPr marL="273050" indent="-273050" eaLnBrk="1" hangingPunct="1"/>
            <a:endParaRPr lang="en-US" sz="9600" dirty="0" smtClean="0"/>
          </a:p>
        </p:txBody>
      </p:sp>
    </p:spTree>
    <p:extLst>
      <p:ext uri="{BB962C8B-B14F-4D97-AF65-F5344CB8AC3E}">
        <p14:creationId xmlns:p14="http://schemas.microsoft.com/office/powerpoint/2010/main" val="2892340023"/>
      </p:ext>
    </p:extLst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234950" y="6448425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sz="1400">
              <a:latin typeface="Times New Roman" pitchFamily="18" charset="0"/>
              <a:ea typeface="ＭＳ Ｐゴシック" pitchFamily="1" charset="-128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52400"/>
            <a:ext cx="8991600" cy="96678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b="1" dirty="0" smtClean="0">
                <a:solidFill>
                  <a:schemeClr val="tx1"/>
                </a:solidFill>
              </a:rPr>
              <a:t>Deterring identity theft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35063"/>
            <a:ext cx="9144000" cy="54943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Empty your purse or wallet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Shred 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/>
          </a:p>
          <a:p>
            <a:pPr>
              <a:lnSpc>
                <a:spcPct val="120000"/>
              </a:lnSpc>
              <a:defRPr/>
            </a:pPr>
            <a:r>
              <a:rPr lang="en-US" dirty="0"/>
              <a:t>Select assistants, advisors, and caregivers </a:t>
            </a:r>
            <a:r>
              <a:rPr lang="en-US" dirty="0" smtClean="0"/>
              <a:t>carefully</a:t>
            </a:r>
          </a:p>
          <a:p>
            <a:pPr>
              <a:lnSpc>
                <a:spcPct val="12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Don’t give out your personal information unless you are sure who you are dealing with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Monitor accounts 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Get your free annual credit report at </a:t>
            </a:r>
            <a:r>
              <a:rPr lang="en-US" dirty="0" smtClean="0">
                <a:hlinkClick r:id="rId4"/>
              </a:rPr>
              <a:t>www.annualcreditreport.com</a:t>
            </a: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443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432</TotalTime>
  <Words>972</Words>
  <Application>Microsoft Office PowerPoint</Application>
  <PresentationFormat>On-screen Show (4:3)</PresentationFormat>
  <Paragraphs>327</Paragraphs>
  <Slides>38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 Talking through Identity Theft    A Webinar for the Blind and Visually Impaired</vt:lpstr>
      <vt:lpstr>What we will discuss</vt:lpstr>
      <vt:lpstr>Basic Identity Theft</vt:lpstr>
      <vt:lpstr>What is identity theft?</vt:lpstr>
      <vt:lpstr>How information is misused</vt:lpstr>
      <vt:lpstr>The impact of identity theft</vt:lpstr>
      <vt:lpstr>Protecting  Yourself from  Identity Theft</vt:lpstr>
      <vt:lpstr>How does identity theft happen?</vt:lpstr>
      <vt:lpstr> Deterring identity theft</vt:lpstr>
      <vt:lpstr>Online safety</vt:lpstr>
      <vt:lpstr>What to Do If Identity Theft Occurs?</vt:lpstr>
      <vt:lpstr>Four steps</vt:lpstr>
      <vt:lpstr>Step 1:  Contact CRAs</vt:lpstr>
      <vt:lpstr>Fraud Alert</vt:lpstr>
      <vt:lpstr>Credit Freeze</vt:lpstr>
      <vt:lpstr>Step 2: Contact companies where thief committed fraud</vt:lpstr>
      <vt:lpstr>Step 3:  File a complaint with the FTC</vt:lpstr>
      <vt:lpstr>Step 4:  File a Police Report</vt:lpstr>
      <vt:lpstr>SPECIAL TOPICS</vt:lpstr>
      <vt:lpstr>Medical identity theft</vt:lpstr>
      <vt:lpstr>How to assist victims</vt:lpstr>
      <vt:lpstr>Government benefits identity theft</vt:lpstr>
      <vt:lpstr>Resolving benefits identity theft </vt:lpstr>
      <vt:lpstr>Child Identity Theft</vt:lpstr>
      <vt:lpstr>Children are vulnerable to identity theft</vt:lpstr>
      <vt:lpstr>Deterring child identity theft</vt:lpstr>
      <vt:lpstr>Monitoring a child’s credit</vt:lpstr>
      <vt:lpstr>Contacting CRAs for a child  </vt:lpstr>
      <vt:lpstr>  SENIOR IDENTITY THEFT</vt:lpstr>
      <vt:lpstr>Identity theft and seniors</vt:lpstr>
      <vt:lpstr>Reporting for seniors</vt:lpstr>
      <vt:lpstr>  CONSUMER EDUCATION RESOURCES  </vt:lpstr>
      <vt:lpstr>Consumer Education Resources</vt:lpstr>
      <vt:lpstr>Consumer Education Resources</vt:lpstr>
      <vt:lpstr>Consumer Education Resources</vt:lpstr>
      <vt:lpstr>Consumer Education Resources</vt:lpstr>
      <vt:lpstr>Disclaimers</vt:lpstr>
      <vt:lpstr>Contact information</vt:lpstr>
    </vt:vector>
  </TitlesOfParts>
  <Company>Federal Trade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Talking through Identity Theft:    A Webinar for the Blind and Visually Impaired</dc:title>
  <dc:creator>Federal Trade Commission</dc:creator>
  <cp:lastModifiedBy>Federal Trade Commission</cp:lastModifiedBy>
  <cp:revision>109</cp:revision>
  <cp:lastPrinted>2013-07-09T14:27:10Z</cp:lastPrinted>
  <dcterms:created xsi:type="dcterms:W3CDTF">2013-07-02T13:18:16Z</dcterms:created>
  <dcterms:modified xsi:type="dcterms:W3CDTF">2013-07-17T18:08:45Z</dcterms:modified>
</cp:coreProperties>
</file>