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0" r:id="rId3"/>
    <p:sldMasterId id="2147483691" r:id="rId4"/>
    <p:sldMasterId id="2147483703" r:id="rId5"/>
  </p:sldMasterIdLst>
  <p:notesMasterIdLst>
    <p:notesMasterId r:id="rId43"/>
  </p:notesMasterIdLst>
  <p:handoutMasterIdLst>
    <p:handoutMasterId r:id="rId44"/>
  </p:handoutMasterIdLst>
  <p:sldIdLst>
    <p:sldId id="256" r:id="rId6"/>
    <p:sldId id="257" r:id="rId7"/>
    <p:sldId id="319" r:id="rId8"/>
    <p:sldId id="258" r:id="rId9"/>
    <p:sldId id="259" r:id="rId10"/>
    <p:sldId id="260" r:id="rId11"/>
    <p:sldId id="320" r:id="rId12"/>
    <p:sldId id="261" r:id="rId13"/>
    <p:sldId id="269" r:id="rId14"/>
    <p:sldId id="340" r:id="rId15"/>
    <p:sldId id="341" r:id="rId16"/>
    <p:sldId id="339" r:id="rId17"/>
    <p:sldId id="321" r:id="rId18"/>
    <p:sldId id="262" r:id="rId19"/>
    <p:sldId id="263" r:id="rId20"/>
    <p:sldId id="264" r:id="rId21"/>
    <p:sldId id="322" r:id="rId22"/>
    <p:sldId id="265" r:id="rId23"/>
    <p:sldId id="266" r:id="rId24"/>
    <p:sldId id="267" r:id="rId25"/>
    <p:sldId id="280" r:id="rId26"/>
    <p:sldId id="323" r:id="rId27"/>
    <p:sldId id="272" r:id="rId28"/>
    <p:sldId id="274" r:id="rId29"/>
    <p:sldId id="276" r:id="rId30"/>
    <p:sldId id="302" r:id="rId31"/>
    <p:sldId id="324" r:id="rId32"/>
    <p:sldId id="332" r:id="rId33"/>
    <p:sldId id="337" r:id="rId34"/>
    <p:sldId id="342" r:id="rId35"/>
    <p:sldId id="333" r:id="rId36"/>
    <p:sldId id="336" r:id="rId37"/>
    <p:sldId id="334" r:id="rId38"/>
    <p:sldId id="331" r:id="rId39"/>
    <p:sldId id="327" r:id="rId40"/>
    <p:sldId id="271" r:id="rId41"/>
    <p:sldId id="325" r:id="rId4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deral Trade Commission" initials="FTC" lastIdx="2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24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780" autoAdjust="0"/>
  </p:normalViewPr>
  <p:slideViewPr>
    <p:cSldViewPr>
      <p:cViewPr>
        <p:scale>
          <a:sx n="79" d="100"/>
          <a:sy n="79" d="100"/>
        </p:scale>
        <p:origin x="-1908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4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198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E91C8-ABF4-4AFB-A3E4-61416C7457B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6209F-901F-48DB-8E49-14FD5AD1F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95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3" y="0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65402891-683D-489A-AD09-C125BF318E75}" type="datetimeFigureOut">
              <a:rPr lang="en-US" smtClean="0"/>
              <a:t>1/22/2015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9" y="4415790"/>
            <a:ext cx="5607684" cy="4183380"/>
          </a:xfrm>
          <a:prstGeom prst="rect">
            <a:avLst/>
          </a:prstGeom>
        </p:spPr>
        <p:txBody>
          <a:bodyPr vert="horz" lIns="91650" tIns="45825" rIns="91650" bIns="458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89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3" y="8829989"/>
            <a:ext cx="3037628" cy="46482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E17BF62B-39BF-4E03-AE2C-803E9EFC5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76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04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579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968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0282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412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62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1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93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497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48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04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974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47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899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26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668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620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165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798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802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481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2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7851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236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4539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9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541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157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9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80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31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5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23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42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F62B-39BF-4E03-AE2C-803E9EFC571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44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TCbldg"/>
          <p:cNvPicPr>
            <a:picLocks noChangeAspect="1" noChangeArrowheads="1"/>
          </p:cNvPicPr>
          <p:nvPr/>
        </p:nvPicPr>
        <p:blipFill>
          <a:blip r:embed="rId2">
            <a:lum bright="24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99573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81000" y="59436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/>
              <a:t>FTC   For The Consumer   www.ftc.gov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457200" y="6324600"/>
            <a:ext cx="8153400" cy="76200"/>
          </a:xfrm>
          <a:prstGeom prst="rect">
            <a:avLst/>
          </a:prstGeom>
          <a:solidFill>
            <a:schemeClr val="accent2">
              <a:alpha val="8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13" descr="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96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276600" y="381000"/>
            <a:ext cx="5257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/>
              <a:t>Federal Trade</a:t>
            </a:r>
          </a:p>
          <a:p>
            <a:pPr eaLnBrk="1" hangingPunct="1"/>
            <a:r>
              <a:rPr lang="en-US" sz="4400" b="1" dirty="0"/>
              <a:t>Commission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2133600"/>
            <a:ext cx="5257800" cy="1295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810000"/>
            <a:ext cx="5257800" cy="2057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360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8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18859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5054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1447800"/>
            <a:ext cx="7391400" cy="1295400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33800" y="4648200"/>
            <a:ext cx="1828800" cy="152400"/>
          </a:xfrm>
        </p:spPr>
        <p:txBody>
          <a:bodyPr>
            <a:noAutofit/>
          </a:bodyPr>
          <a:lstStyle>
            <a:lvl1pPr marL="0" indent="0" algn="ctr">
              <a:buNone/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6837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295400"/>
            <a:ext cx="5638800" cy="205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505200"/>
            <a:ext cx="56388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65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 slide - with ur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64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Content slide - no f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  <a:lvl2pPr>
              <a:defRPr>
                <a:solidFill>
                  <a:srgbClr val="5F5F5F"/>
                </a:solidFill>
              </a:defRPr>
            </a:lvl2pPr>
            <a:lvl3pPr>
              <a:defRPr>
                <a:solidFill>
                  <a:srgbClr val="5F5F5F"/>
                </a:solidFill>
              </a:defRPr>
            </a:lvl3pPr>
            <a:lvl4pPr>
              <a:defRPr>
                <a:solidFill>
                  <a:srgbClr val="5F5F5F"/>
                </a:solidFill>
              </a:defRPr>
            </a:lvl4pPr>
            <a:lvl5pPr>
              <a:defRPr>
                <a:solidFill>
                  <a:srgbClr val="5F5F5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352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 slide - with FTC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12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ources pro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447800" y="1981200"/>
            <a:ext cx="6248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47800" y="1143000"/>
            <a:ext cx="6248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35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33AB221-5A75-4618-9FE5-64DC43468E31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1/22/2015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B7412F-C2D7-49CF-8A1F-F8D53904C24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13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95400"/>
            <a:ext cx="6172200" cy="2209800"/>
          </a:xfrm>
        </p:spPr>
        <p:txBody>
          <a:bodyPr/>
          <a:lstStyle>
            <a:lvl1pPr>
              <a:defRPr sz="5400" b="1">
                <a:solidFill>
                  <a:srgbClr val="F8981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8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02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60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55894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  <a:prstGeom prst="rect">
            <a:avLst/>
          </a:prstGeom>
        </p:spPr>
        <p:txBody>
          <a:bodyPr/>
          <a:lstStyle>
            <a:lvl1pPr>
              <a:buClr>
                <a:srgbClr val="F8981D"/>
              </a:buClr>
              <a:defRPr/>
            </a:lvl1pPr>
            <a:lvl2pPr>
              <a:buClr>
                <a:srgbClr val="F8981D"/>
              </a:buClr>
              <a:defRPr/>
            </a:lvl2pPr>
            <a:lvl3pPr>
              <a:buClr>
                <a:srgbClr val="F8981D"/>
              </a:buClr>
              <a:defRPr/>
            </a:lvl3pPr>
            <a:lvl4pPr>
              <a:buClr>
                <a:srgbClr val="F8981D"/>
              </a:buClr>
              <a:defRPr/>
            </a:lvl4pPr>
            <a:lvl5pPr>
              <a:buClr>
                <a:srgbClr val="F8981D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99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62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62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97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746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1522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1581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17900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7414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5102225" y="1827213"/>
            <a:ext cx="3581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 smtClean="0"/>
              <a:t>Click icon to add media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C4425-8954-494C-B169-874CE2077438}" type="slidenum">
              <a:rPr lang="en-US" altLang="en-US">
                <a:solidFill>
                  <a:srgbClr val="000000"/>
                </a:solidFill>
                <a:latin typeface="Calibri" pitchFamily="34" charset="0"/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521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TCbldg"/>
          <p:cNvPicPr>
            <a:picLocks noChangeAspect="1" noChangeArrowheads="1"/>
          </p:cNvPicPr>
          <p:nvPr/>
        </p:nvPicPr>
        <p:blipFill>
          <a:blip r:embed="rId2">
            <a:lum bright="24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99573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81000" y="59436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0000"/>
                </a:solidFill>
              </a:rPr>
              <a:t>FTC   For The Consumer   www.ftc.gov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457200" y="6324600"/>
            <a:ext cx="8153400" cy="76200"/>
          </a:xfrm>
          <a:prstGeom prst="rect">
            <a:avLst/>
          </a:prstGeom>
          <a:solidFill>
            <a:schemeClr val="accent2">
              <a:alpha val="8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13" descr="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96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276600" y="381000"/>
            <a:ext cx="5257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>
                <a:solidFill>
                  <a:srgbClr val="000000"/>
                </a:solidFill>
              </a:rPr>
              <a:t>Federal Trade</a:t>
            </a:r>
          </a:p>
          <a:p>
            <a:pPr eaLnBrk="1" hangingPunct="1"/>
            <a:r>
              <a:rPr lang="en-US" sz="4400" b="1" dirty="0">
                <a:solidFill>
                  <a:srgbClr val="000000"/>
                </a:solidFill>
              </a:rPr>
              <a:t>Commission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2133600"/>
            <a:ext cx="5257800" cy="1295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810000"/>
            <a:ext cx="5257800" cy="2057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3706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2136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597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091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600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044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603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131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86466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54758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46413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325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18859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5054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600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35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TCbldg"/>
          <p:cNvPicPr>
            <a:picLocks noChangeAspect="1" noChangeArrowheads="1"/>
          </p:cNvPicPr>
          <p:nvPr/>
        </p:nvPicPr>
        <p:blipFill>
          <a:blip r:embed="rId2">
            <a:lum bright="24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99573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81000" y="59436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0000"/>
                </a:solidFill>
              </a:rPr>
              <a:t>FTC   For The Consumer   www.ftc.gov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457200" y="6324600"/>
            <a:ext cx="8153400" cy="76200"/>
          </a:xfrm>
          <a:prstGeom prst="rect">
            <a:avLst/>
          </a:prstGeom>
          <a:solidFill>
            <a:schemeClr val="accent2">
              <a:alpha val="8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13" descr="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96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276600" y="381000"/>
            <a:ext cx="5257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>
                <a:solidFill>
                  <a:srgbClr val="000000"/>
                </a:solidFill>
              </a:rPr>
              <a:t>Federal Trade</a:t>
            </a:r>
          </a:p>
          <a:p>
            <a:pPr eaLnBrk="1" hangingPunct="1"/>
            <a:r>
              <a:rPr lang="en-US" sz="4400" b="1" dirty="0">
                <a:solidFill>
                  <a:srgbClr val="000000"/>
                </a:solidFill>
              </a:rPr>
              <a:t>Commission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2133600"/>
            <a:ext cx="5257800" cy="1295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810000"/>
            <a:ext cx="5257800" cy="2057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414880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313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30421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600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663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185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029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1527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81913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12489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82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18859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5054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20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30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409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00200"/>
            <a:ext cx="7543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90600" cy="6858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bg1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914400" y="5957888"/>
            <a:ext cx="822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/>
              <a:t>FTC   For The Consumer   www.ftc.gov</a:t>
            </a:r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457200" y="6324600"/>
            <a:ext cx="8153400" cy="76200"/>
          </a:xfrm>
          <a:prstGeom prst="rect">
            <a:avLst/>
          </a:prstGeom>
          <a:solidFill>
            <a:schemeClr val="accent2">
              <a:alpha val="8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2" name="Picture 10" descr="FTCbldg"/>
          <p:cNvPicPr>
            <a:picLocks noChangeAspect="1" noChangeArrowheads="1"/>
          </p:cNvPicPr>
          <p:nvPr/>
        </p:nvPicPr>
        <p:blipFill>
          <a:blip r:embed="rId14" cstate="print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95091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box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110288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2" descr="box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110288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809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E1134F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E1134F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1134F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1134F"/>
        </a:buClr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1134F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1134F"/>
        </a:buClr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1134F"/>
        </a:buClr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41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8981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44DA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00200"/>
            <a:ext cx="7543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90600" cy="6858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bg1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914400" y="5957888"/>
            <a:ext cx="822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0000"/>
                </a:solidFill>
              </a:rPr>
              <a:t>FTC   For The Consumer   www.ftc.gov</a:t>
            </a:r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457200" y="6324600"/>
            <a:ext cx="8153400" cy="76200"/>
          </a:xfrm>
          <a:prstGeom prst="rect">
            <a:avLst/>
          </a:prstGeom>
          <a:solidFill>
            <a:schemeClr val="accent2">
              <a:alpha val="8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Picture 10" descr="FTCbldg"/>
          <p:cNvPicPr>
            <a:picLocks noChangeAspect="1" noChangeArrowheads="1"/>
          </p:cNvPicPr>
          <p:nvPr/>
        </p:nvPicPr>
        <p:blipFill>
          <a:blip r:embed="rId14" cstate="print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95091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box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110288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2" descr="box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110288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06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00200"/>
            <a:ext cx="7543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90600" cy="6858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bg1"/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914400" y="5957888"/>
            <a:ext cx="822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0000"/>
                </a:solidFill>
              </a:rPr>
              <a:t>FTC   For The Consumer   www.ftc.gov</a:t>
            </a:r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457200" y="6324600"/>
            <a:ext cx="8153400" cy="76200"/>
          </a:xfrm>
          <a:prstGeom prst="rect">
            <a:avLst/>
          </a:prstGeom>
          <a:solidFill>
            <a:schemeClr val="accent2">
              <a:alpha val="8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Picture 10" descr="FTCbldg"/>
          <p:cNvPicPr>
            <a:picLocks noChangeAspect="1" noChangeArrowheads="1"/>
          </p:cNvPicPr>
          <p:nvPr/>
        </p:nvPicPr>
        <p:blipFill>
          <a:blip r:embed="rId14" cstate="print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95091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box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110288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2" descr="box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110288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04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nualcreditreport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identitythef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/tigta/contact_report_scam.s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A0249"/>
                </a:solidFill>
                <a:latin typeface="+mj-lt"/>
                <a:cs typeface="Arial" charset="0"/>
              </a:rPr>
              <a:t>How Victims’ Information is Misused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6084000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Source: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Consumer Sentinel Network Data Book for January – December </a:t>
            </a:r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2014 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82130"/>
              </p:ext>
            </p:extLst>
          </p:nvPr>
        </p:nvGraphicFramePr>
        <p:xfrm>
          <a:off x="381000" y="1037620"/>
          <a:ext cx="8156575" cy="499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5" imgW="8162909" imgH="5181729" progId="Excel.Sheet.8">
                  <p:embed/>
                </p:oleObj>
              </mc:Choice>
              <mc:Fallback>
                <p:oleObj name="Worksheet" r:id="rId5" imgW="8162909" imgH="5181729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37620"/>
                        <a:ext cx="8156575" cy="499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44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A0249"/>
                </a:solidFill>
              </a:rPr>
              <a:t>Types of Government Benefits Fraud</a:t>
            </a:r>
            <a:endParaRPr lang="en-US" sz="3200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543800" cy="4038600"/>
          </a:xfrm>
        </p:spPr>
        <p:txBody>
          <a:bodyPr/>
          <a:lstStyle/>
          <a:p>
            <a:r>
              <a:rPr lang="en-US" sz="2400" dirty="0" smtClean="0"/>
              <a:t>Tax </a:t>
            </a:r>
            <a:r>
              <a:rPr lang="en-US" sz="2400" dirty="0"/>
              <a:t>or </a:t>
            </a:r>
            <a:r>
              <a:rPr lang="en-US" sz="2400" dirty="0" smtClean="0"/>
              <a:t>wage-related </a:t>
            </a:r>
            <a:r>
              <a:rPr lang="en-US" sz="2400" dirty="0"/>
              <a:t>fraud  	 </a:t>
            </a:r>
            <a:r>
              <a:rPr lang="en-US" sz="2400" dirty="0" smtClean="0"/>
              <a:t>          32.8%</a:t>
            </a:r>
            <a:endParaRPr lang="en-US" sz="2400" dirty="0"/>
          </a:p>
          <a:p>
            <a:r>
              <a:rPr lang="en-US" sz="2400" dirty="0"/>
              <a:t>Gov’t benefits applied for/received         </a:t>
            </a:r>
            <a:r>
              <a:rPr lang="en-US" sz="2400" dirty="0" smtClean="0"/>
              <a:t>	4.1%</a:t>
            </a:r>
            <a:endParaRPr lang="en-US" sz="2400" dirty="0"/>
          </a:p>
          <a:p>
            <a:r>
              <a:rPr lang="en-US" sz="2400" dirty="0"/>
              <a:t>Other gov’t docs issued/forged                 </a:t>
            </a:r>
            <a:r>
              <a:rPr lang="en-US" sz="2400" dirty="0" smtClean="0"/>
              <a:t>	1.3%</a:t>
            </a:r>
            <a:endParaRPr lang="en-US" sz="2400" dirty="0"/>
          </a:p>
          <a:p>
            <a:r>
              <a:rPr lang="en-US" sz="2400" dirty="0"/>
              <a:t>Driver’s license issued/forged                   </a:t>
            </a:r>
            <a:r>
              <a:rPr lang="en-US" sz="2400" dirty="0" smtClean="0"/>
              <a:t>	0.5%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TOTAL:</a:t>
            </a:r>
            <a:r>
              <a:rPr lang="en-US" sz="2400" dirty="0"/>
              <a:t>				 </a:t>
            </a:r>
            <a:r>
              <a:rPr lang="en-US" sz="2400" dirty="0" smtClean="0"/>
              <a:t>          38.7%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6084000"/>
            <a:ext cx="541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Consumer Sentinel Network Data Book for January – December </a:t>
            </a:r>
            <a:r>
              <a:rPr 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2014 </a:t>
            </a:r>
            <a:endParaRPr 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2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A0249"/>
                </a:solidFill>
              </a:rPr>
              <a:t>Imposter Scams – FTC Stats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CY-2013 		2,185</a:t>
            </a:r>
          </a:p>
          <a:p>
            <a:endParaRPr lang="en-US" dirty="0" smtClean="0"/>
          </a:p>
          <a:p>
            <a:r>
              <a:rPr lang="en-US" dirty="0" smtClean="0"/>
              <a:t>CY-2014		52,138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25 times as many complaints!!!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63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0668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How Does</a:t>
            </a:r>
          </a:p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Tax Identity Theft</a:t>
            </a:r>
          </a:p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Happen?</a:t>
            </a:r>
            <a:endParaRPr lang="en-US" sz="7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19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6858000" cy="11430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rgbClr val="CA0249"/>
                </a:solidFill>
              </a:rPr>
              <a:t>How Does Tax Identity Theft Happen?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6858000" cy="4800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1800" dirty="0" smtClean="0"/>
              <a:t>Lost or stolen wallets, Medicare cards, smartphones</a:t>
            </a:r>
          </a:p>
          <a:p>
            <a:pPr eaLnBrk="1" hangingPunct="1">
              <a:spcAft>
                <a:spcPts val="600"/>
              </a:spcAft>
            </a:pPr>
            <a:r>
              <a:rPr lang="en-US" sz="1800" dirty="0" smtClean="0"/>
              <a:t>Theft by family, friends, visitors, advisors</a:t>
            </a:r>
          </a:p>
          <a:p>
            <a:pPr eaLnBrk="1" hangingPunct="1">
              <a:spcAft>
                <a:spcPts val="600"/>
              </a:spcAft>
            </a:pPr>
            <a:r>
              <a:rPr lang="en-US" sz="1800" dirty="0" smtClean="0"/>
              <a:t>Dumpster diving </a:t>
            </a:r>
          </a:p>
          <a:p>
            <a:pPr eaLnBrk="1" hangingPunct="1">
              <a:spcAft>
                <a:spcPts val="600"/>
              </a:spcAft>
            </a:pPr>
            <a:r>
              <a:rPr lang="en-US" sz="1800" dirty="0" smtClean="0"/>
              <a:t>Stolen mail or tax returns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Unsolicited </a:t>
            </a:r>
            <a:r>
              <a:rPr lang="en-US" sz="1800" dirty="0" smtClean="0"/>
              <a:t>calls from telemarketers, prize promoters, etc. </a:t>
            </a:r>
            <a:r>
              <a:rPr lang="en-US" sz="1800" dirty="0"/>
              <a:t>asking for personal </a:t>
            </a:r>
            <a:r>
              <a:rPr lang="en-US" sz="1800" dirty="0" smtClean="0"/>
              <a:t>information</a:t>
            </a:r>
          </a:p>
          <a:p>
            <a:pPr eaLnBrk="1" hangingPunct="1">
              <a:spcAft>
                <a:spcPts val="600"/>
              </a:spcAft>
            </a:pPr>
            <a:r>
              <a:rPr lang="en-US" sz="1800" dirty="0" smtClean="0"/>
              <a:t>Buying information from corrupt insiders or volunteers at: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banks, debt collectors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h</a:t>
            </a:r>
            <a:r>
              <a:rPr lang="en-US" sz="1800" dirty="0" smtClean="0"/>
              <a:t>ospitals, clinics, medical offices, nursing homes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p</a:t>
            </a:r>
            <a:r>
              <a:rPr lang="en-US" sz="1800" dirty="0" smtClean="0"/>
              <a:t>risons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/>
              <a:t>schools, government offices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C</a:t>
            </a:r>
            <a:r>
              <a:rPr lang="en-US" sz="1800" dirty="0" smtClean="0"/>
              <a:t>orrupt tax preparation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How Does Tax Identity Theft Happen Online?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39624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Data breaches, hacking into computers and networks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Phony emails from imposters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Unsecure Wi-Fi hotspots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Peer-to-peer file sharing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Social networking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Downloading software or apps from unknown sources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Warnings Signs of Possible </a:t>
            </a:r>
            <a:br>
              <a:rPr lang="en-US" sz="3600" b="1" dirty="0" smtClean="0">
                <a:solidFill>
                  <a:srgbClr val="CA0249"/>
                </a:solidFill>
              </a:rPr>
            </a:br>
            <a:r>
              <a:rPr lang="en-US" sz="3600" b="1" dirty="0" smtClean="0">
                <a:solidFill>
                  <a:srgbClr val="CA0249"/>
                </a:solidFill>
              </a:rPr>
              <a:t>Tax Identity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543800" cy="3581400"/>
          </a:xfrm>
        </p:spPr>
        <p:txBody>
          <a:bodyPr/>
          <a:lstStyle/>
          <a:p>
            <a:pPr eaLnBrk="1" hangingPunct="1">
              <a:spcAft>
                <a:spcPts val="1800"/>
              </a:spcAft>
              <a:defRPr/>
            </a:pPr>
            <a:r>
              <a:rPr lang="en-US" sz="2400" dirty="0" smtClean="0"/>
              <a:t>Social Security number is lost, stolen, or compromised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en-US" sz="2400" dirty="0" smtClean="0"/>
              <a:t>Unusual delay in getting a refund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en-US" sz="2400" dirty="0" smtClean="0"/>
              <a:t>IRS notification:</a:t>
            </a:r>
          </a:p>
          <a:p>
            <a:pPr lvl="1" eaLnBrk="1" hangingPunct="1">
              <a:spcAft>
                <a:spcPts val="1800"/>
              </a:spcAft>
              <a:defRPr/>
            </a:pPr>
            <a:r>
              <a:rPr lang="en-US" sz="2000" dirty="0"/>
              <a:t>d</a:t>
            </a:r>
            <a:r>
              <a:rPr lang="en-US" sz="2000" dirty="0" smtClean="0"/>
              <a:t>uplicate tax return filing</a:t>
            </a:r>
          </a:p>
          <a:p>
            <a:pPr lvl="1" eaLnBrk="1" hangingPunct="1">
              <a:spcAft>
                <a:spcPts val="1800"/>
              </a:spcAft>
              <a:defRPr/>
            </a:pPr>
            <a:r>
              <a:rPr lang="en-US" sz="2000" dirty="0"/>
              <a:t>u</a:t>
            </a:r>
            <a:r>
              <a:rPr lang="en-US" sz="2000" dirty="0" smtClean="0"/>
              <a:t>nreported income</a:t>
            </a:r>
          </a:p>
          <a:p>
            <a:pPr lvl="1" eaLnBrk="1" hangingPunct="1">
              <a:spcAft>
                <a:spcPts val="1800"/>
              </a:spcAft>
              <a:defRPr/>
            </a:pPr>
            <a:r>
              <a:rPr lang="en-US" sz="2000" dirty="0"/>
              <a:t>d</a:t>
            </a:r>
            <a:r>
              <a:rPr lang="en-US" sz="2000" dirty="0" smtClean="0"/>
              <a:t>uplicate dependents </a:t>
            </a:r>
          </a:p>
          <a:p>
            <a:pPr>
              <a:defRPr/>
            </a:pPr>
            <a:endParaRPr lang="en-US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066800"/>
            <a:ext cx="701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How To Lessen Your Chance of Being a Victim</a:t>
            </a:r>
          </a:p>
        </p:txBody>
      </p:sp>
    </p:spTree>
    <p:extLst>
      <p:ext uri="{BB962C8B-B14F-4D97-AF65-F5344CB8AC3E}">
        <p14:creationId xmlns:p14="http://schemas.microsoft.com/office/powerpoint/2010/main" val="328373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Reducing the Risk of Tax Identity Theft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543800" cy="3886200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Minimize personal information in purses or wallets, or on smartphones</a:t>
            </a:r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Shred financial documents before disposing</a:t>
            </a:r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Don’t give out personal information unless you know who’s asking for it and why they need it</a:t>
            </a:r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Keep personal information secure — at home, at the office, in your car</a:t>
            </a:r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Don’t click on links sent in unsolicited email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Reducing the Risk (cont.)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543800" cy="4343400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Monitor accounts and review financial statements regularly</a:t>
            </a:r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Watch mail for statements for accounts or credit cards that you didn’t open</a:t>
            </a:r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Confirm you get the statements you expect in the mail</a:t>
            </a:r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Get your free annual credit report at </a:t>
            </a:r>
            <a:r>
              <a:rPr lang="en-US" sz="2400" dirty="0" smtClean="0">
                <a:hlinkClick r:id="rId3"/>
              </a:rPr>
              <a:t>www.annualcreditreport.com</a:t>
            </a:r>
            <a:endParaRPr lang="en-US" sz="2400" dirty="0" smtClean="0"/>
          </a:p>
          <a:p>
            <a:pPr eaLnBrk="1" hangingPunct="1">
              <a:spcAft>
                <a:spcPts val="1800"/>
              </a:spcAft>
            </a:pPr>
            <a:r>
              <a:rPr lang="en-US" sz="2400" dirty="0" smtClean="0"/>
              <a:t>Make a copy of everything in your wallet and store it safely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543800" cy="8382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Overview</a:t>
            </a:r>
          </a:p>
        </p:txBody>
      </p:sp>
      <p:sp>
        <p:nvSpPr>
          <p:cNvPr id="4099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543800" cy="454977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 smtClean="0"/>
              <a:t>What is identity theft?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What is tax identity theft?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How does tax identity theft happen?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How to lessen your chance of being a victim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What to do if you’re a victim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New Twist: IRS Imposter Scams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Preparing and Filing Tax Returns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23192" y="1371600"/>
            <a:ext cx="7543800" cy="43434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Know your tax preparer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Mail tax returns as early in the tax season as possible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Do not put tax returns in outgoing mail; mail tax returns directly from post office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If filing electronically, use a secure network and encrypt 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Store copies of your returns in a secure place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Shred drafts, calculation sheets, and extra copies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Do not respond to unsolicited emails that appear to be from the 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CA0249"/>
                </a:solidFill>
              </a:rPr>
              <a:t>Additional Advice for </a:t>
            </a:r>
            <a:br>
              <a:rPr lang="en-US" sz="3600" b="1" dirty="0" smtClean="0">
                <a:solidFill>
                  <a:srgbClr val="CA0249"/>
                </a:solidFill>
              </a:rPr>
            </a:br>
            <a:r>
              <a:rPr lang="en-US" sz="3600" b="1" dirty="0" smtClean="0">
                <a:solidFill>
                  <a:srgbClr val="CA0249"/>
                </a:solidFill>
              </a:rPr>
              <a:t>Older Americans</a:t>
            </a:r>
            <a:endParaRPr lang="en-US" sz="3600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4343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 smtClean="0"/>
              <a:t>Protect Medicare card number, which might be SSN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Protect personal information at home like you would cash or jewelry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Make sure to open and review your mail and email 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Ask medical and care facilities about their data protection policies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Select assistants and other support professionals with care</a:t>
            </a:r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730276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What to Do If You’re a Victim</a:t>
            </a:r>
            <a:endParaRPr lang="en-US" sz="7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7977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48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A0249"/>
                </a:solidFill>
              </a:rPr>
              <a:t>Steps for Tax Identity Theft Victims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4343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Contact the IRS Identity Protection Specialized </a:t>
            </a:r>
            <a:r>
              <a:rPr lang="en-US" sz="2400" dirty="0" smtClean="0"/>
              <a:t>Unit </a:t>
            </a:r>
            <a:r>
              <a:rPr lang="en-US" sz="2400" dirty="0"/>
              <a:t>at </a:t>
            </a:r>
            <a:br>
              <a:rPr lang="en-US" sz="2400" dirty="0"/>
            </a:br>
            <a:r>
              <a:rPr lang="en-US" sz="2400" dirty="0" smtClean="0"/>
              <a:t>800-908-4490 </a:t>
            </a:r>
            <a:r>
              <a:rPr lang="en-US" sz="2400" dirty="0"/>
              <a:t>(8 </a:t>
            </a:r>
            <a:r>
              <a:rPr lang="en-US" sz="2400" dirty="0" smtClean="0"/>
              <a:t>a.m. </a:t>
            </a:r>
            <a:r>
              <a:rPr lang="en-US" sz="2400" dirty="0"/>
              <a:t>to 8 </a:t>
            </a:r>
            <a:r>
              <a:rPr lang="en-US" sz="2400" dirty="0" smtClean="0"/>
              <a:t>p.m., </a:t>
            </a:r>
            <a:r>
              <a:rPr lang="en-US" sz="2400" dirty="0"/>
              <a:t>local </a:t>
            </a:r>
            <a:r>
              <a:rPr lang="en-US" sz="2400" dirty="0" smtClean="0"/>
              <a:t>time)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File IRS </a:t>
            </a:r>
            <a:r>
              <a:rPr lang="en-US" sz="2400" dirty="0" smtClean="0"/>
              <a:t>Identity Theft </a:t>
            </a:r>
            <a:r>
              <a:rPr lang="en-US" sz="2400" dirty="0"/>
              <a:t>Affidavit (Form 14039</a:t>
            </a:r>
            <a:r>
              <a:rPr lang="en-US" sz="24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Have </a:t>
            </a:r>
            <a:r>
              <a:rPr lang="en-US" sz="2400" dirty="0"/>
              <a:t>valid identification (government-issued </a:t>
            </a:r>
            <a:r>
              <a:rPr lang="en-US" sz="2400" dirty="0" smtClean="0"/>
              <a:t>identification: </a:t>
            </a:r>
            <a:r>
              <a:rPr lang="en-US" sz="2400" dirty="0"/>
              <a:t>Social Security card, driver’s license, or </a:t>
            </a:r>
            <a:r>
              <a:rPr lang="en-US" sz="2400" dirty="0" smtClean="0"/>
              <a:t>passport)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When your case is resolved, you will be issued an Identity </a:t>
            </a:r>
            <a:r>
              <a:rPr lang="en-US" sz="2400" dirty="0" smtClean="0"/>
              <a:t>Protection PIN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Go to:  </a:t>
            </a:r>
            <a:r>
              <a:rPr lang="en-US" sz="2400" dirty="0" smtClean="0">
                <a:hlinkClick r:id="rId3"/>
              </a:rPr>
              <a:t>irs.gov/identitytheft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099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A0249"/>
                </a:solidFill>
              </a:rPr>
              <a:t>Steps to Prevent More Harm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543800" cy="4343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 smtClean="0"/>
              <a:t>Contact credit reporting agencies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p</a:t>
            </a:r>
            <a:r>
              <a:rPr lang="en-US" sz="2000" dirty="0" smtClean="0"/>
              <a:t>lace a fraud alert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onsider a credit freeze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r</a:t>
            </a:r>
            <a:r>
              <a:rPr lang="en-US" sz="2000" dirty="0" smtClean="0"/>
              <a:t>equest and review your credit report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File a complaint with the FTC at 877-ID-THEFT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File a police report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Contact </a:t>
            </a:r>
            <a:r>
              <a:rPr lang="en-US" sz="2000" dirty="0"/>
              <a:t>the companies where fraud </a:t>
            </a:r>
            <a:r>
              <a:rPr lang="en-US" sz="2000" dirty="0" smtClean="0"/>
              <a:t>occurred  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A0249"/>
                </a:solidFill>
              </a:rPr>
              <a:t>Fraud Alerts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543800" cy="4343400"/>
          </a:xfrm>
        </p:spPr>
        <p:txBody>
          <a:bodyPr/>
          <a:lstStyle/>
          <a:p>
            <a:pPr marL="514350" indent="-457200">
              <a:spcAft>
                <a:spcPts val="1200"/>
              </a:spcAft>
            </a:pPr>
            <a:r>
              <a:rPr lang="en-US" sz="2400" dirty="0" smtClean="0"/>
              <a:t>90 days </a:t>
            </a:r>
          </a:p>
          <a:p>
            <a:pPr marL="514350" indent="-457200">
              <a:spcAft>
                <a:spcPts val="1200"/>
              </a:spcAft>
            </a:pPr>
            <a:r>
              <a:rPr lang="en-US" sz="2400" dirty="0" smtClean="0"/>
              <a:t>Renewable for 7 years</a:t>
            </a:r>
            <a:endParaRPr lang="en-US" sz="2400" dirty="0"/>
          </a:p>
          <a:p>
            <a:pPr marL="514350" indent="-457200">
              <a:spcAft>
                <a:spcPts val="1200"/>
              </a:spcAft>
            </a:pPr>
            <a:r>
              <a:rPr lang="en-US" sz="2400" dirty="0" smtClean="0"/>
              <a:t>Entitles victim to one free credit report</a:t>
            </a:r>
          </a:p>
          <a:p>
            <a:pPr marL="514350" indent="-457200">
              <a:spcAft>
                <a:spcPts val="1200"/>
              </a:spcAft>
            </a:pPr>
            <a:r>
              <a:rPr lang="en-US" sz="2400" dirty="0"/>
              <a:t>N</a:t>
            </a:r>
            <a:r>
              <a:rPr lang="en-US" sz="2400" dirty="0" smtClean="0"/>
              <a:t>eed to call only one of the three credit reporting agencies; it will notify the others: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Equifax:  		800-525-6285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Experian: 		888-397-3742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TransUnion:  	800-680-7289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Creditors must take “reasonable steps” to verify your identity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A0249"/>
                </a:solidFill>
              </a:rPr>
              <a:t>Credit Freezes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4343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 smtClean="0"/>
              <a:t>Must request in writing from each credit reporting agency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Blocks all new credit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Effective until lifted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Possible fees, if no accompanying police report or Identity Theft Report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03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2367436"/>
            <a:ext cx="7010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+mn-lt"/>
              </a:rPr>
              <a:t>New Twist: 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+mn-lt"/>
              </a:rPr>
              <a:t>IRS Imposter Scams</a:t>
            </a:r>
            <a:endParaRPr lang="en-US" sz="66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50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A0249"/>
                </a:solidFill>
              </a:rPr>
              <a:t/>
            </a:r>
            <a:br>
              <a:rPr lang="en-US" dirty="0" smtClean="0">
                <a:solidFill>
                  <a:srgbClr val="CA0249"/>
                </a:solidFill>
              </a:rPr>
            </a:br>
            <a:r>
              <a:rPr lang="en-US" b="1" dirty="0" smtClean="0">
                <a:solidFill>
                  <a:srgbClr val="CA0249"/>
                </a:solidFill>
              </a:rPr>
              <a:t>What are IRS Imposter Scams?</a:t>
            </a:r>
            <a:br>
              <a:rPr lang="en-US" b="1" dirty="0" smtClean="0">
                <a:solidFill>
                  <a:srgbClr val="CA0249"/>
                </a:solidFill>
              </a:rPr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3434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cammers </a:t>
            </a:r>
            <a:r>
              <a:rPr lang="en-US" dirty="0"/>
              <a:t>posing as the IRS call and say you owe </a:t>
            </a:r>
            <a:r>
              <a:rPr lang="en-US" dirty="0" smtClean="0"/>
              <a:t>taxes</a:t>
            </a:r>
          </a:p>
          <a:p>
            <a:r>
              <a:rPr lang="en-US" dirty="0" smtClean="0"/>
              <a:t>They might also:</a:t>
            </a:r>
          </a:p>
          <a:p>
            <a:pPr lvl="1"/>
            <a:r>
              <a:rPr lang="en-US" sz="3200" dirty="0" smtClean="0"/>
              <a:t>threaten </a:t>
            </a:r>
            <a:r>
              <a:rPr lang="en-US" sz="3200" dirty="0"/>
              <a:t>to arrest </a:t>
            </a:r>
            <a:r>
              <a:rPr lang="en-US" sz="3200" dirty="0" smtClean="0"/>
              <a:t>or deport you </a:t>
            </a:r>
            <a:r>
              <a:rPr lang="en-US" sz="3200" dirty="0"/>
              <a:t>if you don’t pay </a:t>
            </a:r>
            <a:endParaRPr lang="en-US" sz="3200" dirty="0" smtClean="0"/>
          </a:p>
          <a:p>
            <a:pPr lvl="1"/>
            <a:r>
              <a:rPr lang="en-US" sz="3200" dirty="0" smtClean="0"/>
              <a:t>know </a:t>
            </a:r>
            <a:r>
              <a:rPr lang="en-US" sz="3200" dirty="0"/>
              <a:t>all or part of your </a:t>
            </a:r>
            <a:r>
              <a:rPr lang="en-US" sz="3200" dirty="0" smtClean="0"/>
              <a:t>SSN</a:t>
            </a:r>
          </a:p>
        </p:txBody>
      </p:sp>
    </p:spTree>
    <p:extLst>
      <p:ext uri="{BB962C8B-B14F-4D97-AF65-F5344CB8AC3E}">
        <p14:creationId xmlns:p14="http://schemas.microsoft.com/office/powerpoint/2010/main" val="21436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A0249"/>
                </a:solidFill>
              </a:rPr>
              <a:t/>
            </a:r>
            <a:br>
              <a:rPr lang="en-US" dirty="0" smtClean="0">
                <a:solidFill>
                  <a:srgbClr val="CA0249"/>
                </a:solidFill>
              </a:rPr>
            </a:br>
            <a:r>
              <a:rPr lang="en-US" b="1" dirty="0" smtClean="0">
                <a:solidFill>
                  <a:srgbClr val="CA0249"/>
                </a:solidFill>
              </a:rPr>
              <a:t>What are IRS Imposter Scams? </a:t>
            </a:r>
            <a:r>
              <a:rPr lang="en-US" sz="2000" b="1" dirty="0" smtClean="0">
                <a:solidFill>
                  <a:srgbClr val="CA0249"/>
                </a:solidFill>
              </a:rPr>
              <a:t>(continued)</a:t>
            </a:r>
            <a:r>
              <a:rPr lang="en-US" b="1" dirty="0" smtClean="0">
                <a:solidFill>
                  <a:srgbClr val="CA0249"/>
                </a:solidFill>
              </a:rPr>
              <a:t/>
            </a:r>
            <a:br>
              <a:rPr lang="en-US" b="1" dirty="0" smtClean="0">
                <a:solidFill>
                  <a:srgbClr val="CA0249"/>
                </a:solidFill>
              </a:rPr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343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They might also:</a:t>
            </a:r>
          </a:p>
          <a:p>
            <a:pPr lvl="1"/>
            <a:r>
              <a:rPr lang="en-US" sz="3200" dirty="0" smtClean="0"/>
              <a:t>rig </a:t>
            </a:r>
            <a:r>
              <a:rPr lang="en-US" sz="3200" dirty="0"/>
              <a:t>caller ID to make it look like call is from DC (202 area code) so you think it is the IRS</a:t>
            </a:r>
          </a:p>
          <a:p>
            <a:pPr lvl="1"/>
            <a:r>
              <a:rPr lang="en-US" sz="3200" dirty="0" smtClean="0"/>
              <a:t>Demand immediate payment by pre-paid debit card or wire transfer</a:t>
            </a:r>
          </a:p>
          <a:p>
            <a:pPr lvl="1"/>
            <a:r>
              <a:rPr lang="en-US" sz="3200" dirty="0" smtClean="0"/>
              <a:t>Send you bogus IRS emails to further the scheme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458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752600"/>
            <a:ext cx="647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What Is</a:t>
            </a:r>
          </a:p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Identity Theft?</a:t>
            </a:r>
            <a:endParaRPr lang="en-US" sz="7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0519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A0249"/>
                </a:solidFill>
              </a:rPr>
              <a:t/>
            </a:r>
            <a:br>
              <a:rPr lang="en-US" dirty="0" smtClean="0">
                <a:solidFill>
                  <a:srgbClr val="CA0249"/>
                </a:solidFill>
              </a:rPr>
            </a:br>
            <a:r>
              <a:rPr lang="en-US" b="1" dirty="0" smtClean="0">
                <a:solidFill>
                  <a:srgbClr val="CA0249"/>
                </a:solidFill>
              </a:rPr>
              <a:t>IRS Imposter Scams – </a:t>
            </a:r>
            <a:br>
              <a:rPr lang="en-US" b="1" dirty="0" smtClean="0">
                <a:solidFill>
                  <a:srgbClr val="CA0249"/>
                </a:solidFill>
              </a:rPr>
            </a:br>
            <a:r>
              <a:rPr lang="en-US" b="1" dirty="0" smtClean="0">
                <a:solidFill>
                  <a:srgbClr val="CA0249"/>
                </a:solidFill>
              </a:rPr>
              <a:t>Who is Affected?</a:t>
            </a:r>
            <a:br>
              <a:rPr lang="en-US" b="1" dirty="0" smtClean="0">
                <a:solidFill>
                  <a:srgbClr val="CA0249"/>
                </a:solidFill>
              </a:rPr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/>
          <a:lstStyle/>
          <a:p>
            <a:r>
              <a:rPr lang="en-US" sz="2800" dirty="0"/>
              <a:t>Largest telephone scam in TIGTA’s history</a:t>
            </a:r>
          </a:p>
          <a:p>
            <a:r>
              <a:rPr lang="en-US" sz="2800" dirty="0" smtClean="0"/>
              <a:t>300,000</a:t>
            </a:r>
            <a:r>
              <a:rPr lang="en-US" sz="2800" dirty="0"/>
              <a:t>+ contacts across the US</a:t>
            </a:r>
          </a:p>
          <a:p>
            <a:r>
              <a:rPr lang="en-US" sz="2800" dirty="0"/>
              <a:t>Over $14M paid to scammers</a:t>
            </a:r>
          </a:p>
          <a:p>
            <a:r>
              <a:rPr lang="en-US" sz="2800" dirty="0" smtClean="0"/>
              <a:t>Top 5 states* affected (by dollar loss):</a:t>
            </a:r>
          </a:p>
          <a:p>
            <a:endParaRPr lang="en-US" sz="1000" dirty="0" smtClean="0"/>
          </a:p>
          <a:p>
            <a:pPr marL="457200" lvl="1" indent="0">
              <a:buNone/>
            </a:pPr>
            <a:r>
              <a:rPr lang="en-US" dirty="0" smtClean="0"/>
              <a:t>           1.  California                  4.  Pennsylvania</a:t>
            </a:r>
          </a:p>
          <a:p>
            <a:pPr marL="457200" lvl="1" indent="0">
              <a:buNone/>
            </a:pPr>
            <a:r>
              <a:rPr lang="en-US" dirty="0" smtClean="0"/>
              <a:t>           2.  Florida                       5.  New Jersey</a:t>
            </a:r>
          </a:p>
          <a:p>
            <a:pPr marL="457200" lvl="1" indent="0">
              <a:buNone/>
            </a:pPr>
            <a:r>
              <a:rPr lang="en-US" dirty="0" smtClean="0"/>
              <a:t>           3.  New York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1800" dirty="0" smtClean="0"/>
              <a:t>*As of January 2015</a:t>
            </a:r>
          </a:p>
        </p:txBody>
      </p:sp>
    </p:spTree>
    <p:extLst>
      <p:ext uri="{BB962C8B-B14F-4D97-AF65-F5344CB8AC3E}">
        <p14:creationId xmlns:p14="http://schemas.microsoft.com/office/powerpoint/2010/main" val="18031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A0249"/>
                </a:solidFill>
              </a:rPr>
              <a:t>IRS Imposter </a:t>
            </a:r>
            <a:r>
              <a:rPr lang="en-US" b="1" dirty="0">
                <a:solidFill>
                  <a:srgbClr val="CA0249"/>
                </a:solidFill>
              </a:rPr>
              <a:t>S</a:t>
            </a:r>
            <a:r>
              <a:rPr lang="en-US" b="1" dirty="0" smtClean="0">
                <a:solidFill>
                  <a:srgbClr val="CA0249"/>
                </a:solidFill>
              </a:rPr>
              <a:t>cams – </a:t>
            </a:r>
            <a:br>
              <a:rPr lang="en-US" b="1" dirty="0" smtClean="0">
                <a:solidFill>
                  <a:srgbClr val="CA0249"/>
                </a:solidFill>
              </a:rPr>
            </a:br>
            <a:r>
              <a:rPr lang="en-US" b="1" dirty="0" smtClean="0">
                <a:solidFill>
                  <a:srgbClr val="CA0249"/>
                </a:solidFill>
              </a:rPr>
              <a:t>What You Need to Know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IRS will not ask you to pay with prepaid debit cards or wire transfers</a:t>
            </a:r>
          </a:p>
          <a:p>
            <a:r>
              <a:rPr lang="en-US" dirty="0" smtClean="0"/>
              <a:t>The IRS will not ask for a credit card number over the phone</a:t>
            </a:r>
          </a:p>
          <a:p>
            <a:pPr marL="342900" lvl="1" indent="-342900">
              <a:buFontTx/>
              <a:buChar char="•"/>
            </a:pPr>
            <a:r>
              <a:rPr lang="en-US" sz="3200" dirty="0"/>
              <a:t>The IRS will not threaten </a:t>
            </a:r>
            <a:r>
              <a:rPr lang="en-US" sz="3200" dirty="0" smtClean="0"/>
              <a:t>arrest, deportation or loss of your drivers license</a:t>
            </a:r>
          </a:p>
          <a:p>
            <a:pPr marL="342900" lvl="1" indent="-342900">
              <a:buFontTx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IRS </a:t>
            </a:r>
            <a:r>
              <a:rPr lang="en-US" sz="3200" dirty="0" smtClean="0"/>
              <a:t>will not send you emails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8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543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A0249"/>
                </a:solidFill>
              </a:rPr>
              <a:t>IRS Imposter </a:t>
            </a:r>
            <a:r>
              <a:rPr lang="en-US" b="1" dirty="0">
                <a:solidFill>
                  <a:srgbClr val="CA0249"/>
                </a:solidFill>
              </a:rPr>
              <a:t>S</a:t>
            </a:r>
            <a:r>
              <a:rPr lang="en-US" b="1" dirty="0" smtClean="0">
                <a:solidFill>
                  <a:srgbClr val="CA0249"/>
                </a:solidFill>
              </a:rPr>
              <a:t>cams – </a:t>
            </a:r>
            <a:br>
              <a:rPr lang="en-US" b="1" dirty="0" smtClean="0">
                <a:solidFill>
                  <a:srgbClr val="CA0249"/>
                </a:solidFill>
              </a:rPr>
            </a:br>
            <a:r>
              <a:rPr lang="en-US" b="1" dirty="0">
                <a:solidFill>
                  <a:srgbClr val="CA0249"/>
                </a:solidFill>
              </a:rPr>
              <a:t>What You Need to </a:t>
            </a:r>
            <a:r>
              <a:rPr lang="en-US" b="1" dirty="0" smtClean="0">
                <a:solidFill>
                  <a:srgbClr val="CA0249"/>
                </a:solidFill>
              </a:rPr>
              <a:t>Know </a:t>
            </a:r>
            <a:r>
              <a:rPr lang="en-US" sz="2000" b="1" dirty="0" smtClean="0">
                <a:solidFill>
                  <a:srgbClr val="CA0249"/>
                </a:solidFill>
              </a:rPr>
              <a:t>(</a:t>
            </a:r>
            <a:r>
              <a:rPr lang="en-US" sz="2000" b="1" dirty="0">
                <a:solidFill>
                  <a:srgbClr val="CA0249"/>
                </a:solidFill>
              </a:rPr>
              <a:t>continued</a:t>
            </a:r>
            <a:r>
              <a:rPr lang="en-US" sz="2000" b="1" dirty="0" smtClean="0">
                <a:solidFill>
                  <a:srgbClr val="CA0249"/>
                </a:solidFill>
              </a:rPr>
              <a:t>)</a:t>
            </a:r>
            <a:endParaRPr lang="en-US" sz="2000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the IRS needs to contact you, they will first do it by mail </a:t>
            </a:r>
          </a:p>
          <a:p>
            <a:r>
              <a:rPr lang="en-US" dirty="0"/>
              <a:t>If you have any doubts, call the IRS directly at 800-829-1040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A0249"/>
                </a:solidFill>
              </a:rPr>
              <a:t>Report IRS Imposter Scams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543800" cy="4648200"/>
          </a:xfrm>
        </p:spPr>
        <p:txBody>
          <a:bodyPr/>
          <a:lstStyle/>
          <a:p>
            <a:r>
              <a:rPr lang="en-US" dirty="0" smtClean="0"/>
              <a:t>TIGTA = Treasury Inspector General for Tax Administration</a:t>
            </a:r>
          </a:p>
          <a:p>
            <a:pPr lvl="1"/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://www.treasury.gov/tigta/contact_report_scam.shtml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800-366-4484</a:t>
            </a:r>
            <a:endParaRPr lang="en-US" dirty="0"/>
          </a:p>
          <a:p>
            <a:pPr lvl="0"/>
            <a:r>
              <a:rPr lang="en-US" dirty="0"/>
              <a:t>FTC </a:t>
            </a:r>
          </a:p>
          <a:p>
            <a:pPr lvl="1"/>
            <a:r>
              <a:rPr lang="en-US" dirty="0" smtClean="0"/>
              <a:t>ftc.gov/complaint</a:t>
            </a:r>
          </a:p>
          <a:p>
            <a:pPr lvl="1"/>
            <a:r>
              <a:rPr lang="en-US" dirty="0" smtClean="0"/>
              <a:t>877-FTC-HELP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381071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Calibri"/>
              </a:rPr>
              <a:t>Resources</a:t>
            </a:r>
            <a:endParaRPr lang="en-US" sz="7200" b="1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94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24934"/>
            <a:ext cx="8824368" cy="503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7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438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A0249"/>
                </a:solidFill>
              </a:rPr>
              <a:t>Resources</a:t>
            </a:r>
            <a:endParaRPr lang="en-US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543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CA0249"/>
                </a:solidFill>
              </a:rPr>
              <a:t>FTC:</a:t>
            </a:r>
            <a:r>
              <a:rPr lang="en-US" sz="1800" b="1" dirty="0" smtClean="0"/>
              <a:t> 	</a:t>
            </a:r>
            <a:r>
              <a:rPr lang="en-US" sz="1800" dirty="0" smtClean="0"/>
              <a:t>ftc.gov/idtheft</a:t>
            </a:r>
          </a:p>
          <a:p>
            <a:pPr marL="0" indent="0">
              <a:buNone/>
            </a:pPr>
            <a:r>
              <a:rPr lang="en-US" sz="1800" dirty="0" smtClean="0"/>
              <a:t>	ftc.gov/taxidtheft</a:t>
            </a:r>
          </a:p>
          <a:p>
            <a:pPr marL="0" indent="0">
              <a:buNone/>
            </a:pPr>
            <a:endParaRPr lang="en-US" sz="1800" b="1" dirty="0" smtClean="0">
              <a:solidFill>
                <a:srgbClr val="CA0249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A0249"/>
                </a:solidFill>
                <a:latin typeface="Calibri" pitchFamily="34" charset="0"/>
                <a:cs typeface="Calibri" pitchFamily="34" charset="0"/>
              </a:rPr>
              <a:t>IRS: 	</a:t>
            </a:r>
            <a:r>
              <a:rPr lang="en-US" sz="1800" dirty="0" smtClean="0">
                <a:cs typeface="Calibri" pitchFamily="34" charset="0"/>
              </a:rPr>
              <a:t>irs.gov/identitytheft </a:t>
            </a:r>
          </a:p>
          <a:p>
            <a:pPr marL="0" indent="0">
              <a:buNone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A0249"/>
                </a:solidFill>
                <a:latin typeface="Calibri" pitchFamily="34" charset="0"/>
                <a:cs typeface="Calibri" pitchFamily="34" charset="0"/>
              </a:rPr>
              <a:t>TIGTA: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	treasury.gov/tigta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A0249"/>
                </a:solidFill>
                <a:latin typeface="Calibri" pitchFamily="34" charset="0"/>
                <a:cs typeface="Calibri" pitchFamily="34" charset="0"/>
              </a:rPr>
              <a:t>Dept. of </a:t>
            </a:r>
            <a:r>
              <a:rPr lang="en-US" sz="1800" b="1" dirty="0" smtClean="0">
                <a:solidFill>
                  <a:srgbClr val="CA0249"/>
                </a:solidFill>
                <a:latin typeface="Calibri" pitchFamily="34" charset="0"/>
                <a:cs typeface="Calibri" pitchFamily="34" charset="0"/>
              </a:rPr>
              <a:t>Justice - Office </a:t>
            </a:r>
            <a:r>
              <a:rPr lang="en-US" sz="1800" b="1" dirty="0">
                <a:solidFill>
                  <a:srgbClr val="CA0249"/>
                </a:solidFill>
                <a:latin typeface="Calibri" pitchFamily="34" charset="0"/>
                <a:cs typeface="Calibri" pitchFamily="34" charset="0"/>
              </a:rPr>
              <a:t>for Victims of Crime (</a:t>
            </a:r>
            <a:r>
              <a:rPr lang="en-US" sz="1800" b="1" dirty="0" smtClean="0">
                <a:solidFill>
                  <a:srgbClr val="CA0249"/>
                </a:solidFill>
                <a:latin typeface="Calibri" pitchFamily="34" charset="0"/>
                <a:cs typeface="Calibri" pitchFamily="34" charset="0"/>
              </a:rPr>
              <a:t>OVC):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ovc.gov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>
                <a:solidFill>
                  <a:srgbClr val="CA0249"/>
                </a:solidFill>
              </a:rPr>
              <a:t>National Identity Theft Victims’ </a:t>
            </a:r>
            <a:r>
              <a:rPr lang="en-US" sz="1800" b="1" smtClean="0">
                <a:solidFill>
                  <a:srgbClr val="CA0249"/>
                </a:solidFill>
              </a:rPr>
              <a:t>Assistance </a:t>
            </a:r>
            <a:r>
              <a:rPr lang="en-US" sz="1800" b="1" smtClean="0">
                <a:solidFill>
                  <a:srgbClr val="CA0249"/>
                </a:solidFill>
              </a:rPr>
              <a:t>Network </a:t>
            </a:r>
            <a:r>
              <a:rPr lang="en-US" sz="1800" b="1" dirty="0" smtClean="0">
                <a:solidFill>
                  <a:srgbClr val="CA0249"/>
                </a:solidFill>
              </a:rPr>
              <a:t>(NITVAN):</a:t>
            </a:r>
          </a:p>
          <a:p>
            <a:pPr marL="0" indent="0">
              <a:buNone/>
            </a:pPr>
            <a:r>
              <a:rPr lang="en-US" sz="1800" dirty="0" smtClean="0"/>
              <a:t>identitytheftnetwork.org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>
                <a:solidFill>
                  <a:srgbClr val="CA0249"/>
                </a:solidFill>
              </a:rPr>
              <a:t>Identity Theft Resource Center (ITRC): </a:t>
            </a:r>
            <a:r>
              <a:rPr lang="en-US" sz="1800" dirty="0" smtClean="0"/>
              <a:t>idtheftcenter.org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205198"/>
            <a:ext cx="7010400" cy="145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Questions?</a:t>
            </a:r>
            <a:endParaRPr lang="en-US" sz="7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67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CA0249"/>
                </a:solidFill>
              </a:rPr>
              <a:t>What Is Identity Theft?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43434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Identity theft is the misuse of another’s personal information to: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000" dirty="0"/>
              <a:t>f</a:t>
            </a:r>
            <a:r>
              <a:rPr lang="en-US" sz="2000" dirty="0" smtClean="0"/>
              <a:t>raudulently obtain 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goods or services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a job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medical treatment, medications, or equipment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government services or benefits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000" dirty="0"/>
              <a:t>h</a:t>
            </a:r>
            <a:r>
              <a:rPr lang="en-US" sz="2000" dirty="0" smtClean="0"/>
              <a:t>ide from government, law enforcement, or others who perform background checks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Examples of Information Valuable to Identity Thieves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43434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Name, address, telephone number</a:t>
            </a:r>
          </a:p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Date of birth</a:t>
            </a:r>
          </a:p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Social Security number</a:t>
            </a:r>
          </a:p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Medicare card number and health insurance number</a:t>
            </a:r>
          </a:p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Passport number, driver’s license number</a:t>
            </a:r>
          </a:p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Financial account numbers (bank account or credit card numbers)</a:t>
            </a:r>
          </a:p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Passwords (mother’s maiden name, father’s middle name)</a:t>
            </a:r>
          </a:p>
          <a:p>
            <a:pPr eaLnBrk="1" hangingPunct="1">
              <a:spcAft>
                <a:spcPts val="1200"/>
              </a:spcAft>
            </a:pPr>
            <a:r>
              <a:rPr lang="en-US" sz="2000" dirty="0" smtClean="0"/>
              <a:t>Biometric data (fingerprint, iris scan)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rgbClr val="CA0249"/>
                </a:solidFill>
              </a:rPr>
              <a:t>How Does Identity Theft Hurt Victims?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543800" cy="43434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Direct financial losses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Damage to financial status, credit score, and reputation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Denial of employment, housing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Problems with IRS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Possible civil judgments or criminal record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Emotional harm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Time and cost of repairing damage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7526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What Is</a:t>
            </a:r>
          </a:p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Tax Identity Theft?</a:t>
            </a:r>
            <a:endParaRPr lang="en-US" sz="7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307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CA0249"/>
                </a:solidFill>
              </a:rPr>
              <a:t>What Is Tax Identity Theft?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4343400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sz="2800" dirty="0" smtClean="0"/>
              <a:t>Filing a fraudulent tax return using another person’s Social Security number</a:t>
            </a:r>
          </a:p>
          <a:p>
            <a:pPr eaLnBrk="1" hangingPunct="1">
              <a:spcAft>
                <a:spcPts val="1800"/>
              </a:spcAft>
            </a:pPr>
            <a:r>
              <a:rPr lang="en-US" sz="2800" dirty="0" smtClean="0"/>
              <a:t>Claiming someone else’s children as dependents</a:t>
            </a:r>
          </a:p>
          <a:p>
            <a:pPr eaLnBrk="1" hangingPunct="1">
              <a:spcAft>
                <a:spcPts val="1800"/>
              </a:spcAft>
            </a:pPr>
            <a:r>
              <a:rPr lang="en-US" sz="2800" dirty="0" smtClean="0"/>
              <a:t>Claiming a tax refund using a deceased taxpayer’s information</a:t>
            </a:r>
          </a:p>
          <a:p>
            <a:pPr eaLnBrk="1" hangingPunct="1">
              <a:spcAft>
                <a:spcPts val="1800"/>
              </a:spcAft>
            </a:pPr>
            <a:r>
              <a:rPr lang="en-US" sz="2800" dirty="0" smtClean="0"/>
              <a:t>Earning wages under another person’s Social Security number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CA0249"/>
                </a:solidFill>
              </a:rPr>
              <a:t>Scope of the Problem</a:t>
            </a:r>
            <a:endParaRPr lang="en-US" sz="3600" b="1" dirty="0">
              <a:solidFill>
                <a:srgbClr val="CA02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438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FTC statistics: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2012:  </a:t>
            </a:r>
          </a:p>
          <a:p>
            <a:pPr lvl="1"/>
            <a:r>
              <a:rPr lang="en-US" sz="1800" dirty="0" smtClean="0"/>
              <a:t>43.4% of all identity theft complaints pertained to taxes or wages</a:t>
            </a:r>
          </a:p>
          <a:p>
            <a:endParaRPr lang="en-US" sz="1800" dirty="0" smtClean="0"/>
          </a:p>
          <a:p>
            <a:r>
              <a:rPr lang="en-US" sz="1800" dirty="0" smtClean="0"/>
              <a:t>2013:  </a:t>
            </a:r>
          </a:p>
          <a:p>
            <a:pPr lvl="1"/>
            <a:r>
              <a:rPr lang="en-US" sz="1800" dirty="0" smtClean="0"/>
              <a:t>33.9</a:t>
            </a:r>
            <a:r>
              <a:rPr lang="en-US" sz="1800" dirty="0"/>
              <a:t>% of all identity theft complaints pertained to taxes or wages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2014:</a:t>
            </a:r>
          </a:p>
          <a:p>
            <a:pPr lvl="1"/>
            <a:r>
              <a:rPr lang="en-US" sz="1800" dirty="0" smtClean="0"/>
              <a:t>32.8% of all identity theft complaints pertained to taxes or wages   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0" y="6084000"/>
            <a:ext cx="624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latin typeface="Calibri" panose="020F0502020204030204" pitchFamily="34" charset="0"/>
              </a:rPr>
              <a:t>Source: Consumer Sentinel Network Data Book for January – December 2014 </a:t>
            </a:r>
            <a:endParaRPr lang="en-US" sz="1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x Identity Thef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D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JumpStart presentation -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Tax Identity Thef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Tax Identity Thef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Tax Identity Theft</Template>
  <TotalTime>3815</TotalTime>
  <Words>1163</Words>
  <Application>Microsoft Office PowerPoint</Application>
  <PresentationFormat>On-screen Show (4:3)</PresentationFormat>
  <Paragraphs>253</Paragraphs>
  <Slides>37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Tax Identity Theft</vt:lpstr>
      <vt:lpstr>IDT</vt:lpstr>
      <vt:lpstr>JumpStart presentation - template</vt:lpstr>
      <vt:lpstr>1_Tax Identity Theft</vt:lpstr>
      <vt:lpstr>2_Tax Identity Theft</vt:lpstr>
      <vt:lpstr>Worksheet</vt:lpstr>
      <vt:lpstr>PowerPoint Presentation</vt:lpstr>
      <vt:lpstr>Overview</vt:lpstr>
      <vt:lpstr>PowerPoint Presentation</vt:lpstr>
      <vt:lpstr>What Is Identity Theft?</vt:lpstr>
      <vt:lpstr>Examples of Information Valuable to Identity Thieves</vt:lpstr>
      <vt:lpstr>How Does Identity Theft Hurt Victims?</vt:lpstr>
      <vt:lpstr>PowerPoint Presentation</vt:lpstr>
      <vt:lpstr>What Is Tax Identity Theft?</vt:lpstr>
      <vt:lpstr>Scope of the Problem</vt:lpstr>
      <vt:lpstr>How Victims’ Information is Misused</vt:lpstr>
      <vt:lpstr>Types of Government Benefits Fraud</vt:lpstr>
      <vt:lpstr>Imposter Scams – FTC Stats</vt:lpstr>
      <vt:lpstr>PowerPoint Presentation</vt:lpstr>
      <vt:lpstr>How Does Tax Identity Theft Happen?</vt:lpstr>
      <vt:lpstr>How Does Tax Identity Theft Happen Online?</vt:lpstr>
      <vt:lpstr>Warnings Signs of Possible  Tax Identity Theft</vt:lpstr>
      <vt:lpstr>PowerPoint Presentation</vt:lpstr>
      <vt:lpstr>Reducing the Risk of Tax Identity Theft</vt:lpstr>
      <vt:lpstr>Reducing the Risk (cont.)</vt:lpstr>
      <vt:lpstr>Preparing and Filing Tax Returns</vt:lpstr>
      <vt:lpstr>Additional Advice for  Older Americans</vt:lpstr>
      <vt:lpstr>PowerPoint Presentation</vt:lpstr>
      <vt:lpstr>Steps for Tax Identity Theft Victims</vt:lpstr>
      <vt:lpstr>Steps to Prevent More Harm</vt:lpstr>
      <vt:lpstr>Fraud Alerts</vt:lpstr>
      <vt:lpstr>Credit Freezes</vt:lpstr>
      <vt:lpstr>PowerPoint Presentation</vt:lpstr>
      <vt:lpstr> What are IRS Imposter Scams?  </vt:lpstr>
      <vt:lpstr> What are IRS Imposter Scams? (continued)  </vt:lpstr>
      <vt:lpstr> IRS Imposter Scams –  Who is Affected?  </vt:lpstr>
      <vt:lpstr>IRS Imposter Scams –  What You Need to Know</vt:lpstr>
      <vt:lpstr>IRS Imposter Scams –  What You Need to Know (continued)</vt:lpstr>
      <vt:lpstr>Report IRS Imposter Scams</vt:lpstr>
      <vt:lpstr>PowerPoint Presentation</vt:lpstr>
      <vt:lpstr>PowerPoint Presentation</vt:lpstr>
      <vt:lpstr>Resources</vt:lpstr>
      <vt:lpstr>PowerPoint Presentation</vt:lpstr>
    </vt:vector>
  </TitlesOfParts>
  <Company>Federal Trade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Identity Theft</dc:title>
  <dc:creator>Federal Trade Commission</dc:creator>
  <cp:lastModifiedBy>Federal Trade Commission</cp:lastModifiedBy>
  <cp:revision>332</cp:revision>
  <cp:lastPrinted>2015-01-14T21:16:28Z</cp:lastPrinted>
  <dcterms:created xsi:type="dcterms:W3CDTF">2012-03-20T19:30:34Z</dcterms:created>
  <dcterms:modified xsi:type="dcterms:W3CDTF">2015-01-22T21:18:59Z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