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3"/>
  </p:notesMasterIdLst>
  <p:sldIdLst>
    <p:sldId id="269" r:id="rId2"/>
    <p:sldId id="256" r:id="rId3"/>
    <p:sldId id="257" r:id="rId4"/>
    <p:sldId id="258" r:id="rId5"/>
    <p:sldId id="259" r:id="rId6"/>
    <p:sldId id="260" r:id="rId7"/>
    <p:sldId id="263" r:id="rId8"/>
    <p:sldId id="261" r:id="rId9"/>
    <p:sldId id="262" r:id="rId10"/>
    <p:sldId id="268"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588" autoAdjust="0"/>
  </p:normalViewPr>
  <p:slideViewPr>
    <p:cSldViewPr>
      <p:cViewPr varScale="1">
        <p:scale>
          <a:sx n="45" d="100"/>
          <a:sy n="45" d="100"/>
        </p:scale>
        <p:origin x="-1882"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0F88BA-C213-4932-871F-69EC0E66D611}" type="datetimeFigureOut">
              <a:rPr lang="en-US" smtClean="0"/>
              <a:t>8/22/2014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1737AA-35A3-4E38-A46D-C4B083A093C5}" type="slidenum">
              <a:rPr lang="en-US" smtClean="0"/>
              <a:t>‹#›</a:t>
            </a:fld>
            <a:endParaRPr lang="en-US"/>
          </a:p>
        </p:txBody>
      </p:sp>
    </p:spTree>
    <p:extLst>
      <p:ext uri="{BB962C8B-B14F-4D97-AF65-F5344CB8AC3E}">
        <p14:creationId xmlns:p14="http://schemas.microsoft.com/office/powerpoint/2010/main" val="3749425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introductions.</a:t>
            </a:r>
          </a:p>
          <a:p>
            <a:endParaRPr lang="en-US" dirty="0" smtClean="0"/>
          </a:p>
          <a:p>
            <a:r>
              <a:rPr lang="en-US" dirty="0" smtClean="0"/>
              <a:t>Hand out materials, if you have some.</a:t>
            </a:r>
            <a:r>
              <a:rPr lang="en-US" baseline="0" dirty="0" smtClean="0"/>
              <a:t> Use activity, </a:t>
            </a:r>
            <a:r>
              <a:rPr lang="en-US" baseline="0" dirty="0" smtClean="0"/>
              <a:t>if desired</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2</a:t>
            </a:fld>
            <a:endParaRPr lang="en-US"/>
          </a:p>
        </p:txBody>
      </p:sp>
    </p:spTree>
    <p:extLst>
      <p:ext uri="{BB962C8B-B14F-4D97-AF65-F5344CB8AC3E}">
        <p14:creationId xmlns:p14="http://schemas.microsoft.com/office/powerpoint/2010/main" val="2971341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 taking the time to talk with me today, and for sharing your stories with the group.</a:t>
            </a:r>
            <a:r>
              <a:rPr lang="en-US" baseline="0" dirty="0" smtClean="0"/>
              <a:t> I hope it’s been useful.</a:t>
            </a:r>
            <a:endParaRPr lang="en-US" dirty="0" smtClean="0"/>
          </a:p>
          <a:p>
            <a:endParaRPr lang="en-US" dirty="0" smtClean="0"/>
          </a:p>
          <a:p>
            <a:r>
              <a:rPr lang="en-US" dirty="0" smtClean="0"/>
              <a:t>Questions? (Remind people to</a:t>
            </a:r>
            <a:r>
              <a:rPr lang="en-US" baseline="0" dirty="0" smtClean="0"/>
              <a:t> take materials for friends and family.)</a:t>
            </a:r>
          </a:p>
          <a:p>
            <a:endParaRPr lang="en-US" baseline="0" dirty="0" smtClean="0"/>
          </a:p>
          <a:p>
            <a:r>
              <a:rPr lang="en-US" baseline="0" smtClean="0"/>
              <a:t>Thanks!</a:t>
            </a: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971341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I’d like to talk about a</a:t>
            </a:r>
            <a:r>
              <a:rPr lang="en-US" baseline="0" dirty="0" smtClean="0"/>
              <a:t> scam </a:t>
            </a:r>
            <a:r>
              <a:rPr lang="en-US" baseline="0" dirty="0" smtClean="0"/>
              <a:t>everyone has probably heard </a:t>
            </a:r>
            <a:r>
              <a:rPr lang="en-US" baseline="0" dirty="0" smtClean="0"/>
              <a:t>of: identity theft. The Federal Trade Commission gets more complaints about identity theft than any other scam. Chances are, many of us know someone who’s experienced identity theft. Is that true? How many of you know someone whose identity has been stolen? Or even had your own identity stolen?</a:t>
            </a:r>
          </a:p>
          <a:p>
            <a:endParaRPr lang="en-US" baseline="0" dirty="0" smtClean="0"/>
          </a:p>
          <a:p>
            <a:r>
              <a:rPr lang="en-US" baseline="0" dirty="0" smtClean="0"/>
              <a:t>We all clearly know something about it. And we all probably have some strategies for spotting and avoiding identity theft. I hope we can share some of those experiences today, because together, we can be stronger than the </a:t>
            </a:r>
            <a:r>
              <a:rPr lang="en-US" baseline="0" dirty="0" smtClean="0"/>
              <a:t>thieves.</a:t>
            </a:r>
            <a:endParaRPr lang="en-US" baseline="0" dirty="0" smtClean="0"/>
          </a:p>
          <a:p>
            <a:endParaRPr lang="en-US" baseline="0" dirty="0" smtClean="0"/>
          </a:p>
          <a:p>
            <a:r>
              <a:rPr lang="en-US" baseline="0" dirty="0" smtClean="0"/>
              <a:t>So: how would you describe identity theft to someone who didn’t </a:t>
            </a:r>
            <a:r>
              <a:rPr lang="en-US" baseline="0" dirty="0" smtClean="0"/>
              <a:t>know about it? [</a:t>
            </a:r>
            <a:r>
              <a:rPr lang="en-US" baseline="0" dirty="0" smtClean="0"/>
              <a:t>DISCUSSION]</a:t>
            </a:r>
          </a:p>
          <a:p>
            <a:endParaRPr lang="en-US" baseline="0" dirty="0" smtClean="0"/>
          </a:p>
          <a:p>
            <a:r>
              <a:rPr lang="en-US" baseline="0" dirty="0" smtClean="0"/>
              <a:t>Prompts, if needed</a:t>
            </a:r>
            <a:r>
              <a:rPr lang="en-US" baseline="0" dirty="0" smtClean="0"/>
              <a:t>:</a:t>
            </a:r>
            <a:endParaRPr lang="en-US" baseline="0" dirty="0" smtClean="0"/>
          </a:p>
          <a:p>
            <a:pPr marL="171450" indent="-171450">
              <a:buFont typeface="Arial" panose="020B0604020202020204" pitchFamily="34" charset="0"/>
              <a:buChar char="•"/>
            </a:pPr>
            <a:r>
              <a:rPr lang="en-US" baseline="0" dirty="0" smtClean="0"/>
              <a:t>Someone uses your personal information (Social Security number, Medicare number, credit card, bank account…) </a:t>
            </a:r>
          </a:p>
          <a:p>
            <a:pPr marL="171450" indent="-171450">
              <a:buFont typeface="Arial" panose="020B0604020202020204" pitchFamily="34" charset="0"/>
              <a:buChar char="•"/>
            </a:pPr>
            <a:r>
              <a:rPr lang="en-US" baseline="0" dirty="0" smtClean="0"/>
              <a:t>They run up bills in your name – charging on your existing credit cards, using your debit card</a:t>
            </a:r>
          </a:p>
          <a:p>
            <a:pPr marL="171450" indent="-171450">
              <a:buFont typeface="Arial" panose="020B0604020202020204" pitchFamily="34" charset="0"/>
              <a:buChar char="•"/>
            </a:pPr>
            <a:r>
              <a:rPr lang="en-US" baseline="0" dirty="0" smtClean="0"/>
              <a:t>They get credit in your name – getting new credit cards, buying a car – even buying a house!</a:t>
            </a:r>
          </a:p>
          <a:p>
            <a:pPr marL="171450" indent="-171450">
              <a:buFont typeface="Arial" panose="020B0604020202020204" pitchFamily="34" charset="0"/>
              <a:buChar char="•"/>
            </a:pPr>
            <a:r>
              <a:rPr lang="en-US" baseline="0" dirty="0" smtClean="0"/>
              <a:t>They get medical care in your name – filing against Medicare with your name and Medicare number</a:t>
            </a:r>
          </a:p>
          <a:p>
            <a:pPr marL="171450" indent="-171450">
              <a:buFont typeface="Arial" panose="020B0604020202020204" pitchFamily="34" charset="0"/>
              <a:buChar char="•"/>
            </a:pPr>
            <a:r>
              <a:rPr lang="en-US" baseline="0" dirty="0" smtClean="0"/>
              <a:t>They could file taxes in your name, using your Social Security number</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3</a:t>
            </a:fld>
            <a:endParaRPr lang="en-US"/>
          </a:p>
        </p:txBody>
      </p:sp>
    </p:spTree>
    <p:extLst>
      <p:ext uri="{BB962C8B-B14F-4D97-AF65-F5344CB8AC3E}">
        <p14:creationId xmlns:p14="http://schemas.microsoft.com/office/powerpoint/2010/main" val="1127143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That’s</a:t>
            </a:r>
            <a:r>
              <a:rPr lang="en-US" baseline="0" dirty="0" smtClean="0"/>
              <a:t> exactly it. Basically: someone uses your personal information, pretends to be you, and spends a lot of money – all in your name.</a:t>
            </a:r>
          </a:p>
          <a:p>
            <a:endParaRPr lang="en-US" baseline="0" dirty="0" smtClean="0"/>
          </a:p>
          <a:p>
            <a:r>
              <a:rPr lang="en-US" baseline="0" dirty="0" smtClean="0"/>
              <a:t>How do you think you would find out about identity theft? How would you spot it? [DISCUSSION]</a:t>
            </a:r>
          </a:p>
          <a:p>
            <a:endParaRPr lang="en-US" baseline="0" dirty="0" smtClean="0"/>
          </a:p>
          <a:p>
            <a:r>
              <a:rPr lang="en-US" baseline="0" dirty="0" smtClean="0"/>
              <a:t>Prompts, if needed:</a:t>
            </a:r>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r>
              <a:rPr lang="en-US" baseline="0" dirty="0" smtClean="0"/>
              <a:t>Find something strange in your credit card or bank statement</a:t>
            </a:r>
          </a:p>
          <a:p>
            <a:pPr marL="171450" indent="-171450">
              <a:buFont typeface="Arial" panose="020B0604020202020204" pitchFamily="34" charset="0"/>
              <a:buChar char="•"/>
            </a:pPr>
            <a:r>
              <a:rPr lang="en-US" baseline="0" dirty="0" smtClean="0"/>
              <a:t>Get bills for something you never bought</a:t>
            </a:r>
          </a:p>
          <a:p>
            <a:pPr marL="171450" indent="-171450">
              <a:buFont typeface="Arial" panose="020B0604020202020204" pitchFamily="34" charset="0"/>
              <a:buChar char="•"/>
            </a:pPr>
            <a:r>
              <a:rPr lang="en-US" baseline="0" dirty="0" smtClean="0"/>
              <a:t>Stop getting bills </a:t>
            </a:r>
            <a:r>
              <a:rPr lang="en-US" baseline="0" dirty="0" smtClean="0"/>
              <a:t>that you expect</a:t>
            </a:r>
            <a:endParaRPr lang="en-US" baseline="0" dirty="0" smtClean="0"/>
          </a:p>
          <a:p>
            <a:pPr marL="171450" indent="-171450">
              <a:buFont typeface="Arial" panose="020B0604020202020204" pitchFamily="34" charset="0"/>
              <a:buChar char="•"/>
            </a:pPr>
            <a:r>
              <a:rPr lang="en-US" baseline="0" dirty="0" smtClean="0"/>
              <a:t>See procedures you don’t recognize on your Medicare explanation of benefits</a:t>
            </a:r>
          </a:p>
          <a:p>
            <a:pPr marL="171450" indent="-171450">
              <a:buFont typeface="Arial" panose="020B0604020202020204" pitchFamily="34" charset="0"/>
              <a:buChar char="•"/>
            </a:pPr>
            <a:r>
              <a:rPr lang="en-US" baseline="0" dirty="0" smtClean="0"/>
              <a:t>Find accounts that aren’t yours when you check your credit report</a:t>
            </a:r>
          </a:p>
          <a:p>
            <a:pPr marL="171450" indent="-171450">
              <a:buFont typeface="Arial" panose="020B0604020202020204" pitchFamily="34" charset="0"/>
              <a:buChar char="•"/>
            </a:pP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D41737AA-35A3-4E38-A46D-C4B083A093C5}" type="slidenum">
              <a:rPr lang="en-US" smtClean="0"/>
              <a:t>4</a:t>
            </a:fld>
            <a:endParaRPr lang="en-US"/>
          </a:p>
        </p:txBody>
      </p:sp>
    </p:spTree>
    <p:extLst>
      <p:ext uri="{BB962C8B-B14F-4D97-AF65-F5344CB8AC3E}">
        <p14:creationId xmlns:p14="http://schemas.microsoft.com/office/powerpoint/2010/main" val="1865505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It amounts to being vigilant. Some signs of identity theft show up if you just look for them. Did you really buy 3 big-screen TVs last month? Or have 4 MRIs? Maybe you did. But if not, </a:t>
            </a:r>
            <a:r>
              <a:rPr lang="en-US" baseline="0" dirty="0" smtClean="0"/>
              <a:t>seeing those </a:t>
            </a:r>
            <a:r>
              <a:rPr lang="en-US" baseline="0" dirty="0" smtClean="0"/>
              <a:t>things can be a sign that your identity has been compromised. </a:t>
            </a:r>
          </a:p>
          <a:p>
            <a:endParaRPr lang="en-US" baseline="0" dirty="0" smtClean="0"/>
          </a:p>
          <a:p>
            <a:r>
              <a:rPr lang="en-US" baseline="0" dirty="0" smtClean="0"/>
              <a:t>Reading your other bills can tell you some of the same things. If things don’t look right, check it out. And if you stop getting your bills, it’s not necessarily a sign that you don’t owe money anymore. It could mean that thieves have changed your address and are having a great time running up bills you might not see.</a:t>
            </a:r>
          </a:p>
          <a:p>
            <a:endParaRPr lang="en-US" baseline="0" dirty="0" smtClean="0"/>
          </a:p>
        </p:txBody>
      </p:sp>
      <p:sp>
        <p:nvSpPr>
          <p:cNvPr id="4" name="Slide Number Placeholder 3"/>
          <p:cNvSpPr>
            <a:spLocks noGrp="1"/>
          </p:cNvSpPr>
          <p:nvPr>
            <p:ph type="sldNum" sz="quarter" idx="10"/>
          </p:nvPr>
        </p:nvSpPr>
        <p:spPr/>
        <p:txBody>
          <a:bodyPr/>
          <a:lstStyle/>
          <a:p>
            <a:fld id="{D41737AA-35A3-4E38-A46D-C4B083A093C5}" type="slidenum">
              <a:rPr lang="en-US" smtClean="0"/>
              <a:t>5</a:t>
            </a:fld>
            <a:endParaRPr lang="en-US"/>
          </a:p>
        </p:txBody>
      </p:sp>
    </p:spTree>
    <p:extLst>
      <p:ext uri="{BB962C8B-B14F-4D97-AF65-F5344CB8AC3E}">
        <p14:creationId xmlns:p14="http://schemas.microsoft.com/office/powerpoint/2010/main" val="583748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good way to know what’s going on in your name? Check your credit.</a:t>
            </a:r>
            <a:r>
              <a:rPr lang="en-US" baseline="0" dirty="0" smtClean="0"/>
              <a:t> It’s on the slide three times because you get a free copy of your credit report from each of the three </a:t>
            </a:r>
            <a:r>
              <a:rPr lang="en-US" baseline="0" dirty="0" smtClean="0"/>
              <a:t>big credit </a:t>
            </a:r>
            <a:r>
              <a:rPr lang="en-US" baseline="0" dirty="0" smtClean="0"/>
              <a:t>reporting companies. Every year. Has anyone done that already? [DISCUSSION]</a:t>
            </a:r>
          </a:p>
          <a:p>
            <a:endParaRPr lang="en-US" baseline="0" dirty="0" smtClean="0"/>
          </a:p>
          <a:p>
            <a:r>
              <a:rPr lang="en-US" baseline="0" dirty="0" smtClean="0"/>
              <a:t>Your credit report shows any mortgages, loans, or credit you might have – anything from your home </a:t>
            </a:r>
            <a:r>
              <a:rPr lang="en-US" baseline="0" dirty="0" smtClean="0"/>
              <a:t>loan your utility bills </a:t>
            </a:r>
            <a:r>
              <a:rPr lang="en-US" baseline="0" dirty="0" smtClean="0"/>
              <a:t>to a store credit card. </a:t>
            </a:r>
            <a:r>
              <a:rPr lang="en-US" baseline="0" dirty="0" smtClean="0"/>
              <a:t>It </a:t>
            </a:r>
            <a:r>
              <a:rPr lang="en-US" baseline="0" dirty="0" smtClean="0"/>
              <a:t>will show if you’re behind on any bills, or if </a:t>
            </a:r>
            <a:r>
              <a:rPr lang="en-US" baseline="0" dirty="0" smtClean="0"/>
              <a:t>your accounts </a:t>
            </a:r>
            <a:r>
              <a:rPr lang="en-US" baseline="0" dirty="0" smtClean="0"/>
              <a:t>are in good standing. And it will give you a good idea of what’s happening in your name.</a:t>
            </a: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6</a:t>
            </a:fld>
            <a:endParaRPr lang="en-US"/>
          </a:p>
        </p:txBody>
      </p:sp>
    </p:spTree>
    <p:extLst>
      <p:ext uri="{BB962C8B-B14F-4D97-AF65-F5344CB8AC3E}">
        <p14:creationId xmlns:p14="http://schemas.microsoft.com/office/powerpoint/2010/main" val="3633315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a:t>
            </a:r>
            <a:r>
              <a:rPr lang="en-US" baseline="0" dirty="0" smtClean="0"/>
              <a:t> how to check your credit. It’s easiest to do by phone, and they’ll send you a copy of your report. But you can also go online and get your report right away. Remember, there are three credit reporting companies – TransUnion, Equifax, and Experian – and you can get a report from each one. Every year. For free. </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7</a:t>
            </a:fld>
            <a:endParaRPr lang="en-US"/>
          </a:p>
        </p:txBody>
      </p:sp>
    </p:spTree>
    <p:extLst>
      <p:ext uri="{BB962C8B-B14F-4D97-AF65-F5344CB8AC3E}">
        <p14:creationId xmlns:p14="http://schemas.microsoft.com/office/powerpoint/2010/main" val="2954305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a:t>
            </a:r>
            <a:r>
              <a:rPr lang="en-US" baseline="0" dirty="0" smtClean="0"/>
              <a:t> many of you are going to read your bills more carefully now? And how many are going </a:t>
            </a:r>
            <a:r>
              <a:rPr lang="en-US" baseline="0" dirty="0" smtClean="0"/>
              <a:t>to call Annual Credit Report to </a:t>
            </a:r>
            <a:r>
              <a:rPr lang="en-US" baseline="0" dirty="0" smtClean="0"/>
              <a:t>order </a:t>
            </a:r>
            <a:r>
              <a:rPr lang="en-US" baseline="0" dirty="0" smtClean="0"/>
              <a:t>a free copy of your report</a:t>
            </a:r>
            <a:r>
              <a:rPr lang="en-US" baseline="0" dirty="0" smtClean="0"/>
              <a:t>?</a:t>
            </a:r>
          </a:p>
          <a:p>
            <a:endParaRPr lang="en-US" baseline="0" dirty="0" smtClean="0"/>
          </a:p>
          <a:p>
            <a:r>
              <a:rPr lang="en-US" baseline="0" dirty="0" smtClean="0"/>
              <a:t>Besides watching what’s already happening, an important thing we all can do – and it’s a pretty easy one – is protect </a:t>
            </a:r>
            <a:r>
              <a:rPr lang="en-US" baseline="0" dirty="0" smtClean="0"/>
              <a:t>our personal </a:t>
            </a:r>
            <a:r>
              <a:rPr lang="en-US" baseline="0" dirty="0" smtClean="0"/>
              <a:t>information.</a:t>
            </a:r>
          </a:p>
          <a:p>
            <a:endParaRPr lang="en-US" baseline="0" dirty="0" smtClean="0"/>
          </a:p>
          <a:p>
            <a:r>
              <a:rPr lang="en-US" baseline="0" dirty="0" smtClean="0"/>
              <a:t>What are some ways you already do that? [DISCUSSION]</a:t>
            </a:r>
          </a:p>
          <a:p>
            <a:endParaRPr lang="en-US" baseline="0" dirty="0" smtClean="0"/>
          </a:p>
          <a:p>
            <a:r>
              <a:rPr lang="en-US" baseline="0" dirty="0" smtClean="0"/>
              <a:t>Prompts, if needed:</a:t>
            </a:r>
          </a:p>
          <a:p>
            <a:endParaRPr lang="en-US" baseline="0" dirty="0" smtClean="0"/>
          </a:p>
          <a:p>
            <a:pPr marL="171450" indent="-171450">
              <a:buFont typeface="Arial" panose="020B0604020202020204" pitchFamily="34" charset="0"/>
              <a:buChar char="•"/>
            </a:pPr>
            <a:r>
              <a:rPr lang="en-US" baseline="0" dirty="0" smtClean="0"/>
              <a:t>Tear up or shred documents before </a:t>
            </a:r>
            <a:r>
              <a:rPr lang="en-US" baseline="0" dirty="0" smtClean="0"/>
              <a:t>you throw </a:t>
            </a:r>
            <a:r>
              <a:rPr lang="en-US" baseline="0" dirty="0" smtClean="0"/>
              <a:t>them away</a:t>
            </a:r>
            <a:endParaRPr lang="en-US" baseline="0" dirty="0" smtClean="0"/>
          </a:p>
          <a:p>
            <a:pPr marL="171450" indent="-171450">
              <a:buFont typeface="Arial" panose="020B0604020202020204" pitchFamily="34" charset="0"/>
              <a:buChar char="•"/>
            </a:pPr>
            <a:r>
              <a:rPr lang="en-US" baseline="0" dirty="0" smtClean="0"/>
              <a:t>Don’t leave your mail in the mailbox for too long</a:t>
            </a:r>
          </a:p>
          <a:p>
            <a:pPr marL="171450" indent="-171450">
              <a:buFont typeface="Arial" panose="020B0604020202020204" pitchFamily="34" charset="0"/>
              <a:buChar char="•"/>
            </a:pPr>
            <a:r>
              <a:rPr lang="en-US" baseline="0" dirty="0" smtClean="0"/>
              <a:t>Mail letters from the post office or official mailbox, not the mailbox on your porch</a:t>
            </a:r>
          </a:p>
          <a:p>
            <a:pPr marL="171450" indent="-171450">
              <a:buFont typeface="Arial" panose="020B0604020202020204" pitchFamily="34" charset="0"/>
              <a:buChar char="•"/>
            </a:pPr>
            <a:r>
              <a:rPr lang="en-US" baseline="0" dirty="0" smtClean="0"/>
              <a:t>Give </a:t>
            </a:r>
            <a:r>
              <a:rPr lang="en-US" baseline="0" dirty="0" smtClean="0"/>
              <a:t>your Social Security number </a:t>
            </a:r>
            <a:r>
              <a:rPr lang="en-US" baseline="0" dirty="0" smtClean="0"/>
              <a:t>only when </a:t>
            </a:r>
            <a:r>
              <a:rPr lang="en-US" baseline="0" dirty="0" smtClean="0"/>
              <a:t>you MUST (and ask why you must)</a:t>
            </a:r>
          </a:p>
          <a:p>
            <a:pPr marL="171450" indent="-171450">
              <a:buFont typeface="Arial" panose="020B0604020202020204" pitchFamily="34" charset="0"/>
              <a:buChar char="•"/>
            </a:pPr>
            <a:r>
              <a:rPr lang="en-US" baseline="0" dirty="0" smtClean="0"/>
              <a:t>Use strong passwords online (combination of letters, numbers, symbols)</a:t>
            </a: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8</a:t>
            </a:fld>
            <a:endParaRPr lang="en-US"/>
          </a:p>
        </p:txBody>
      </p:sp>
    </p:spTree>
    <p:extLst>
      <p:ext uri="{BB962C8B-B14F-4D97-AF65-F5344CB8AC3E}">
        <p14:creationId xmlns:p14="http://schemas.microsoft.com/office/powerpoint/2010/main" val="2196019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a:t>
            </a:r>
            <a:r>
              <a:rPr lang="en-US" baseline="0" dirty="0" smtClean="0"/>
              <a:t>things </a:t>
            </a:r>
            <a:r>
              <a:rPr lang="en-US" baseline="0" dirty="0" smtClean="0"/>
              <a:t>we can do to </a:t>
            </a:r>
            <a:r>
              <a:rPr lang="en-US" baseline="0" dirty="0" smtClean="0"/>
              <a:t>keep our information to ourselves. </a:t>
            </a:r>
            <a:r>
              <a:rPr lang="en-US" baseline="0" dirty="0" smtClean="0"/>
              <a:t>But we can’t </a:t>
            </a:r>
            <a:r>
              <a:rPr lang="en-US" baseline="0" dirty="0" smtClean="0"/>
              <a:t>eliminate all </a:t>
            </a:r>
            <a:r>
              <a:rPr lang="en-US" baseline="0" dirty="0" smtClean="0"/>
              <a:t>risk of all identity theft. </a:t>
            </a:r>
            <a:r>
              <a:rPr lang="en-US" baseline="0" dirty="0" smtClean="0"/>
              <a:t>Hacks </a:t>
            </a:r>
            <a:r>
              <a:rPr lang="en-US" baseline="0" dirty="0" smtClean="0"/>
              <a:t>will </a:t>
            </a:r>
            <a:r>
              <a:rPr lang="en-US" baseline="0" dirty="0" smtClean="0"/>
              <a:t>happen: Target. Michael’s. The news has stories about hacks all the time. So </a:t>
            </a:r>
            <a:r>
              <a:rPr lang="en-US" baseline="0" dirty="0" smtClean="0"/>
              <a:t>if </a:t>
            </a:r>
            <a:r>
              <a:rPr lang="en-US" baseline="0" dirty="0" smtClean="0"/>
              <a:t>you spot identity theft – </a:t>
            </a:r>
            <a:r>
              <a:rPr lang="en-US" baseline="0" dirty="0" smtClean="0"/>
              <a:t>early, </a:t>
            </a:r>
            <a:r>
              <a:rPr lang="en-US" baseline="0" dirty="0" smtClean="0"/>
              <a:t>I hope </a:t>
            </a:r>
            <a:r>
              <a:rPr lang="en-US" baseline="0" dirty="0" smtClean="0"/>
              <a:t>– then what?</a:t>
            </a:r>
          </a:p>
          <a:p>
            <a:endParaRPr lang="en-US" baseline="0" dirty="0" smtClean="0"/>
          </a:p>
          <a:p>
            <a:r>
              <a:rPr lang="en-US" baseline="0" dirty="0" smtClean="0"/>
              <a:t>Acting fast is most important. The sooner you shut down what the thief is using, the better off you’ll be. If you find your credit card is being used, contact your credit card company immediately.  If you find fraud with your bank account, contact your bank immediately. </a:t>
            </a:r>
          </a:p>
          <a:p>
            <a:endParaRPr lang="en-US" baseline="0" dirty="0" smtClean="0"/>
          </a:p>
          <a:p>
            <a:r>
              <a:rPr lang="en-US" baseline="0" dirty="0" smtClean="0"/>
              <a:t>Then start reporting it: to the three consumer reporting companies, and to the Federal Trade Commission.</a:t>
            </a: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9</a:t>
            </a:fld>
            <a:endParaRPr lang="en-US"/>
          </a:p>
        </p:txBody>
      </p:sp>
    </p:spTree>
    <p:extLst>
      <p:ext uri="{BB962C8B-B14F-4D97-AF65-F5344CB8AC3E}">
        <p14:creationId xmlns:p14="http://schemas.microsoft.com/office/powerpoint/2010/main" val="416293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hope you never need to know how to report identity theft. But in the meantime, please pass </a:t>
            </a:r>
            <a:r>
              <a:rPr lang="en-US" baseline="0" dirty="0" smtClean="0"/>
              <a:t>on this information about it. </a:t>
            </a:r>
            <a:r>
              <a:rPr lang="en-US" baseline="0" smtClean="0"/>
              <a:t>You </a:t>
            </a:r>
            <a:r>
              <a:rPr lang="en-US" baseline="0" dirty="0" smtClean="0"/>
              <a:t>have </a:t>
            </a:r>
            <a:r>
              <a:rPr lang="en-US" baseline="0" dirty="0" smtClean="0"/>
              <a:t>so much life </a:t>
            </a:r>
            <a:r>
              <a:rPr lang="en-US" baseline="0" dirty="0" smtClean="0"/>
              <a:t>experience, and you know a lot about a lot of things – including spotting and avoiding identity theft. </a:t>
            </a:r>
          </a:p>
          <a:p>
            <a:endParaRPr lang="en-US" baseline="0" dirty="0" smtClean="0"/>
          </a:p>
          <a:p>
            <a:r>
              <a:rPr lang="en-US" baseline="0" dirty="0" smtClean="0"/>
              <a:t>There’s probably someone in your life who might benefit from a little extra help or information. Start a conversation. Share your experience. Give them a flyer or a bookmark to help remind them. And let them know where they can find more information on the FTC’s website – at ftc.gov/</a:t>
            </a:r>
            <a:r>
              <a:rPr lang="en-US" baseline="0" dirty="0" err="1" smtClean="0"/>
              <a:t>PassItOn</a:t>
            </a:r>
            <a:r>
              <a:rPr lang="en-US" baseline="0" dirty="0" smtClean="0"/>
              <a:t>. </a:t>
            </a:r>
            <a:endParaRPr lang="en-US" dirty="0" smtClean="0"/>
          </a:p>
        </p:txBody>
      </p:sp>
      <p:sp>
        <p:nvSpPr>
          <p:cNvPr id="4" name="Slide Number Placeholder 3"/>
          <p:cNvSpPr>
            <a:spLocks noGrp="1"/>
          </p:cNvSpPr>
          <p:nvPr>
            <p:ph type="sldNum" sz="quarter" idx="10"/>
          </p:nvPr>
        </p:nvSpPr>
        <p:spPr/>
        <p:txBody>
          <a:bodyPr/>
          <a:lstStyle/>
          <a:p>
            <a:fld id="{D41737AA-35A3-4E38-A46D-C4B083A093C5}" type="slidenum">
              <a:rPr lang="en-US" smtClean="0"/>
              <a:t>10</a:t>
            </a:fld>
            <a:endParaRPr lang="en-US"/>
          </a:p>
        </p:txBody>
      </p:sp>
    </p:spTree>
    <p:extLst>
      <p:ext uri="{BB962C8B-B14F-4D97-AF65-F5344CB8AC3E}">
        <p14:creationId xmlns:p14="http://schemas.microsoft.com/office/powerpoint/2010/main" val="14571431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ass it 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0587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Pass It On (s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845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914400" y="2133600"/>
            <a:ext cx="7162800" cy="3200400"/>
          </a:xfrm>
          <a:prstGeom prst="rect">
            <a:avLst/>
          </a:prstGeom>
        </p:spPr>
        <p:txBody>
          <a:bodyPr vert="horz" lIns="91440" tIns="45720" rIns="91440" bIns="45720" rtlCol="0" anchor="ctr" anchorCtr="0">
            <a:normAutofit/>
          </a:bodyPr>
          <a:lstStyle>
            <a:lvl1pPr algn="ctr">
              <a:lnSpc>
                <a:spcPts val="5300"/>
              </a:lnSpc>
              <a:defRPr sz="6000" baseline="0"/>
            </a:lvl1pPr>
          </a:lstStyle>
          <a:p>
            <a:r>
              <a:rPr lang="en-US" smtClean="0"/>
              <a:t>Click to edit Master title style</a:t>
            </a:r>
            <a:endParaRPr lang="en-US" dirty="0"/>
          </a:p>
        </p:txBody>
      </p:sp>
      <p:sp>
        <p:nvSpPr>
          <p:cNvPr id="5" name="Subtitle 2"/>
          <p:cNvSpPr>
            <a:spLocks noGrp="1"/>
          </p:cNvSpPr>
          <p:nvPr>
            <p:ph type="subTitle" idx="1" hasCustomPrompt="1"/>
          </p:nvPr>
        </p:nvSpPr>
        <p:spPr>
          <a:xfrm>
            <a:off x="1371600" y="5257800"/>
            <a:ext cx="6400800" cy="381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 </a:t>
            </a:r>
            <a:endParaRPr lang="en-US" dirty="0"/>
          </a:p>
        </p:txBody>
      </p:sp>
    </p:spTree>
    <p:extLst>
      <p:ext uri="{BB962C8B-B14F-4D97-AF65-F5344CB8AC3E}">
        <p14:creationId xmlns:p14="http://schemas.microsoft.com/office/powerpoint/2010/main" val="356639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slide (no s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chorCtr="0"/>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695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slide (s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chorCtr="0"/>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8579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tart a conversa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546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eport to the FTC">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61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05000" y="381000"/>
            <a:ext cx="57912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2514600"/>
            <a:ext cx="8382000" cy="3200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3377563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txStyles>
    <p:titleStyle>
      <a:lvl1pPr algn="ctr" defTabSz="914400" rtl="0" eaLnBrk="1" latinLnBrk="0" hangingPunct="1">
        <a:lnSpc>
          <a:spcPts val="4100"/>
        </a:lnSpc>
        <a:spcBef>
          <a:spcPct val="0"/>
        </a:spcBef>
        <a:buNone/>
        <a:defRPr sz="4100" b="1" i="0" kern="1200" baseline="0">
          <a:solidFill>
            <a:schemeClr val="tx1"/>
          </a:solidFill>
          <a:latin typeface="+mj-lt"/>
          <a:ea typeface="+mj-ea"/>
          <a:cs typeface="+mj-cs"/>
        </a:defRPr>
      </a:lvl1pPr>
    </p:titleStyle>
    <p:bodyStyle>
      <a:lvl1pPr marL="796925" indent="-630238" algn="l" defTabSz="914400" rtl="0" eaLnBrk="1" latinLnBrk="0" hangingPunct="1">
        <a:lnSpc>
          <a:spcPts val="4000"/>
        </a:lnSpc>
        <a:spcBef>
          <a:spcPts val="1200"/>
        </a:spcBef>
        <a:spcAft>
          <a:spcPts val="600"/>
        </a:spcAft>
        <a:buClr>
          <a:schemeClr val="tx2"/>
        </a:buClr>
        <a:buSzPct val="105000"/>
        <a:buFontTx/>
        <a:buBlip>
          <a:blip r:embed="rId10"/>
        </a:buBlip>
        <a:tabLst>
          <a:tab pos="914400" algn="l"/>
        </a:tabLst>
        <a:defRPr sz="3200" kern="1200">
          <a:solidFill>
            <a:schemeClr val="tx1"/>
          </a:solidFill>
          <a:latin typeface="+mn-lt"/>
          <a:ea typeface="+mn-ea"/>
          <a:cs typeface="+mn-cs"/>
        </a:defRPr>
      </a:lvl1pPr>
      <a:lvl2pPr marL="742950" indent="457200" algn="l" defTabSz="914400" rtl="0" eaLnBrk="1" latinLnBrk="0" hangingPunct="1">
        <a:lnSpc>
          <a:spcPts val="4000"/>
        </a:lnSpc>
        <a:spcBef>
          <a:spcPts val="1200"/>
        </a:spcBef>
        <a:spcAft>
          <a:spcPts val="600"/>
        </a:spcAft>
        <a:buClr>
          <a:schemeClr val="tx2"/>
        </a:buClr>
        <a:buFont typeface="Arial" panose="020B0604020202020204" pitchFamily="34" charset="0"/>
        <a:buChar char="•"/>
        <a:defRPr sz="2800" kern="1200">
          <a:solidFill>
            <a:schemeClr val="tx1"/>
          </a:solidFill>
          <a:latin typeface="+mn-lt"/>
          <a:ea typeface="+mn-ea"/>
          <a:cs typeface="+mn-cs"/>
        </a:defRPr>
      </a:lvl2pPr>
      <a:lvl3pPr marL="1143000" indent="457200" algn="l" defTabSz="914400" rtl="0" eaLnBrk="1" latinLnBrk="0" hangingPunct="1">
        <a:lnSpc>
          <a:spcPts val="4000"/>
        </a:lnSpc>
        <a:spcBef>
          <a:spcPts val="1200"/>
        </a:spcBef>
        <a:spcAft>
          <a:spcPts val="600"/>
        </a:spcAft>
        <a:buClr>
          <a:schemeClr val="tx2"/>
        </a:buClr>
        <a:buFont typeface="Wingdings" panose="05000000000000000000" pitchFamily="2" charset="2"/>
        <a:buChar char="§"/>
        <a:defRPr sz="2400" kern="1200">
          <a:solidFill>
            <a:schemeClr val="tx1"/>
          </a:solidFill>
          <a:latin typeface="+mn-lt"/>
          <a:ea typeface="+mn-ea"/>
          <a:cs typeface="+mn-cs"/>
        </a:defRPr>
      </a:lvl3pPr>
      <a:lvl4pPr marL="1600200" indent="457200" algn="l" defTabSz="914400" rtl="0" eaLnBrk="1" latinLnBrk="0" hangingPunct="1">
        <a:lnSpc>
          <a:spcPts val="4000"/>
        </a:lnSpc>
        <a:spcBef>
          <a:spcPts val="1200"/>
        </a:spcBef>
        <a:spcAft>
          <a:spcPts val="600"/>
        </a:spcAft>
        <a:buFont typeface="Arial" panose="020B0604020202020204" pitchFamily="34" charset="0"/>
        <a:buChar char="–"/>
        <a:defRPr sz="2000" kern="1200">
          <a:solidFill>
            <a:schemeClr val="tx1"/>
          </a:solidFill>
          <a:latin typeface="+mn-lt"/>
          <a:ea typeface="+mn-ea"/>
          <a:cs typeface="+mn-cs"/>
        </a:defRPr>
      </a:lvl4pPr>
      <a:lvl5pPr marL="2057400" indent="457200" algn="l" defTabSz="914400" rtl="0" eaLnBrk="1" latinLnBrk="0" hangingPunct="1">
        <a:lnSpc>
          <a:spcPts val="4000"/>
        </a:lnSpc>
        <a:spcBef>
          <a:spcPts val="1200"/>
        </a:spcBef>
        <a:spcAft>
          <a:spcPts val="6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2642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2386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Identity Theft</a:t>
            </a:r>
            <a:endParaRPr lang="en-US" dirty="0"/>
          </a:p>
        </p:txBody>
      </p:sp>
      <p:sp>
        <p:nvSpPr>
          <p:cNvPr id="3" name="Subtitle 2"/>
          <p:cNvSpPr>
            <a:spLocks noGrp="1"/>
          </p:cNvSpPr>
          <p:nvPr>
            <p:ph type="subTitle" idx="1"/>
          </p:nvPr>
        </p:nvSpPr>
        <p:spPr/>
        <p:txBody>
          <a:bodyPr>
            <a:normAutofit fontScale="25000" lnSpcReduction="20000"/>
          </a:bodyPr>
          <a:lstStyle/>
          <a:p>
            <a:endParaRPr lang="en-US"/>
          </a:p>
        </p:txBody>
      </p:sp>
    </p:spTree>
    <p:extLst>
      <p:ext uri="{BB962C8B-B14F-4D97-AF65-F5344CB8AC3E}">
        <p14:creationId xmlns:p14="http://schemas.microsoft.com/office/powerpoint/2010/main" val="1862917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Identity Theft</a:t>
            </a:r>
            <a:endParaRPr lang="en-US" dirty="0"/>
          </a:p>
        </p:txBody>
      </p:sp>
      <p:sp>
        <p:nvSpPr>
          <p:cNvPr id="4" name="Subtitle 3"/>
          <p:cNvSpPr>
            <a:spLocks noGrp="1"/>
          </p:cNvSpPr>
          <p:nvPr>
            <p:ph type="subTitle" idx="1"/>
          </p:nvPr>
        </p:nvSpPr>
        <p:spPr>
          <a:xfrm>
            <a:off x="1371600" y="5029200"/>
            <a:ext cx="6400800" cy="609600"/>
          </a:xfrm>
        </p:spPr>
        <p:txBody>
          <a:bodyPr>
            <a:noAutofit/>
          </a:bodyPr>
          <a:lstStyle/>
          <a:p>
            <a:endParaRPr lang="en-US" dirty="0"/>
          </a:p>
        </p:txBody>
      </p:sp>
    </p:spTree>
    <p:extLst>
      <p:ext uri="{BB962C8B-B14F-4D97-AF65-F5344CB8AC3E}">
        <p14:creationId xmlns:p14="http://schemas.microsoft.com/office/powerpoint/2010/main" val="255114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Identity Theft</a:t>
            </a:r>
            <a:endParaRPr lang="en-US" dirty="0"/>
          </a:p>
        </p:txBody>
      </p:sp>
      <p:sp>
        <p:nvSpPr>
          <p:cNvPr id="3" name="Content Placeholder 2"/>
          <p:cNvSpPr>
            <a:spLocks noGrp="1"/>
          </p:cNvSpPr>
          <p:nvPr>
            <p:ph idx="1"/>
          </p:nvPr>
        </p:nvSpPr>
        <p:spPr/>
        <p:txBody>
          <a:bodyPr/>
          <a:lstStyle/>
          <a:p>
            <a:r>
              <a:rPr lang="en-US" dirty="0" smtClean="0"/>
              <a:t>What is identity theft?</a:t>
            </a:r>
            <a:endParaRPr lang="en-US" dirty="0"/>
          </a:p>
        </p:txBody>
      </p:sp>
    </p:spTree>
    <p:extLst>
      <p:ext uri="{BB962C8B-B14F-4D97-AF65-F5344CB8AC3E}">
        <p14:creationId xmlns:p14="http://schemas.microsoft.com/office/powerpoint/2010/main" val="4071877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Identity Theft</a:t>
            </a:r>
            <a:endParaRPr lang="en-US" dirty="0"/>
          </a:p>
        </p:txBody>
      </p:sp>
      <p:sp>
        <p:nvSpPr>
          <p:cNvPr id="3" name="Content Placeholder 2"/>
          <p:cNvSpPr>
            <a:spLocks noGrp="1"/>
          </p:cNvSpPr>
          <p:nvPr>
            <p:ph idx="1"/>
          </p:nvPr>
        </p:nvSpPr>
        <p:spPr/>
        <p:txBody>
          <a:bodyPr/>
          <a:lstStyle/>
          <a:p>
            <a:r>
              <a:rPr lang="en-US" dirty="0" smtClean="0"/>
              <a:t>How would we spot identity theft?</a:t>
            </a:r>
          </a:p>
        </p:txBody>
      </p:sp>
    </p:spTree>
    <p:extLst>
      <p:ext uri="{BB962C8B-B14F-4D97-AF65-F5344CB8AC3E}">
        <p14:creationId xmlns:p14="http://schemas.microsoft.com/office/powerpoint/2010/main" val="3441828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Spotting Identity Theft</a:t>
            </a:r>
            <a:endParaRPr lang="en-US" dirty="0"/>
          </a:p>
        </p:txBody>
      </p:sp>
      <p:sp>
        <p:nvSpPr>
          <p:cNvPr id="3" name="Content Placeholder 2"/>
          <p:cNvSpPr>
            <a:spLocks noGrp="1"/>
          </p:cNvSpPr>
          <p:nvPr>
            <p:ph idx="1"/>
          </p:nvPr>
        </p:nvSpPr>
        <p:spPr/>
        <p:txBody>
          <a:bodyPr/>
          <a:lstStyle/>
          <a:p>
            <a:r>
              <a:rPr lang="en-US" dirty="0" smtClean="0"/>
              <a:t>Read your statements</a:t>
            </a:r>
          </a:p>
          <a:p>
            <a:r>
              <a:rPr lang="en-US" dirty="0" smtClean="0"/>
              <a:t>Read your explanations of benefits</a:t>
            </a:r>
          </a:p>
          <a:p>
            <a:r>
              <a:rPr lang="en-US" dirty="0" smtClean="0"/>
              <a:t>Watch your bills</a:t>
            </a:r>
          </a:p>
        </p:txBody>
      </p:sp>
    </p:spTree>
    <p:extLst>
      <p:ext uri="{BB962C8B-B14F-4D97-AF65-F5344CB8AC3E}">
        <p14:creationId xmlns:p14="http://schemas.microsoft.com/office/powerpoint/2010/main" val="143333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Spotting Identity Theft</a:t>
            </a:r>
            <a:endParaRPr lang="en-US" dirty="0"/>
          </a:p>
        </p:txBody>
      </p:sp>
      <p:sp>
        <p:nvSpPr>
          <p:cNvPr id="3" name="Content Placeholder 2"/>
          <p:cNvSpPr>
            <a:spLocks noGrp="1"/>
          </p:cNvSpPr>
          <p:nvPr>
            <p:ph idx="1"/>
          </p:nvPr>
        </p:nvSpPr>
        <p:spPr/>
        <p:txBody>
          <a:bodyPr/>
          <a:lstStyle/>
          <a:p>
            <a:r>
              <a:rPr lang="en-US" dirty="0" smtClean="0"/>
              <a:t>Check your credit. </a:t>
            </a:r>
          </a:p>
          <a:p>
            <a:r>
              <a:rPr lang="en-US" dirty="0" smtClean="0"/>
              <a:t>Check your credit. </a:t>
            </a:r>
          </a:p>
          <a:p>
            <a:r>
              <a:rPr lang="en-US" dirty="0" smtClean="0"/>
              <a:t>Check your credit.</a:t>
            </a:r>
            <a:br>
              <a:rPr lang="en-US" dirty="0" smtClean="0"/>
            </a:b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2977648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Credit</a:t>
            </a:r>
            <a:endParaRPr lang="en-US" dirty="0"/>
          </a:p>
        </p:txBody>
      </p:sp>
      <p:sp>
        <p:nvSpPr>
          <p:cNvPr id="3" name="Content Placeholder 2"/>
          <p:cNvSpPr>
            <a:spLocks noGrp="1"/>
          </p:cNvSpPr>
          <p:nvPr>
            <p:ph idx="1"/>
          </p:nvPr>
        </p:nvSpPr>
        <p:spPr/>
        <p:txBody>
          <a:bodyPr/>
          <a:lstStyle/>
          <a:p>
            <a:r>
              <a:rPr lang="en-US" dirty="0" smtClean="0"/>
              <a:t>AnnualCreditReport.com</a:t>
            </a:r>
          </a:p>
          <a:p>
            <a:r>
              <a:rPr lang="en-US" dirty="0" smtClean="0"/>
              <a:t>1-877-322-8228</a:t>
            </a:r>
          </a:p>
          <a:p>
            <a:endParaRPr lang="en-US" dirty="0"/>
          </a:p>
        </p:txBody>
      </p:sp>
    </p:spTree>
    <p:extLst>
      <p:ext uri="{BB962C8B-B14F-4D97-AF65-F5344CB8AC3E}">
        <p14:creationId xmlns:p14="http://schemas.microsoft.com/office/powerpoint/2010/main" val="2322709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Can Do</a:t>
            </a:r>
            <a:endParaRPr lang="en-US" dirty="0"/>
          </a:p>
        </p:txBody>
      </p:sp>
      <p:sp>
        <p:nvSpPr>
          <p:cNvPr id="3" name="Content Placeholder 2"/>
          <p:cNvSpPr>
            <a:spLocks noGrp="1"/>
          </p:cNvSpPr>
          <p:nvPr>
            <p:ph idx="1"/>
          </p:nvPr>
        </p:nvSpPr>
        <p:spPr/>
        <p:txBody>
          <a:bodyPr/>
          <a:lstStyle/>
          <a:p>
            <a:r>
              <a:rPr lang="en-US" dirty="0" smtClean="0"/>
              <a:t>Protect your information</a:t>
            </a:r>
          </a:p>
          <a:p>
            <a:endParaRPr lang="en-US" dirty="0"/>
          </a:p>
        </p:txBody>
      </p:sp>
    </p:spTree>
    <p:extLst>
      <p:ext uri="{BB962C8B-B14F-4D97-AF65-F5344CB8AC3E}">
        <p14:creationId xmlns:p14="http://schemas.microsoft.com/office/powerpoint/2010/main" val="3727305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If It Happens?</a:t>
            </a:r>
            <a:endParaRPr lang="en-US" dirty="0"/>
          </a:p>
        </p:txBody>
      </p:sp>
      <p:sp>
        <p:nvSpPr>
          <p:cNvPr id="3" name="Content Placeholder 2"/>
          <p:cNvSpPr>
            <a:spLocks noGrp="1"/>
          </p:cNvSpPr>
          <p:nvPr>
            <p:ph idx="1"/>
          </p:nvPr>
        </p:nvSpPr>
        <p:spPr/>
        <p:txBody>
          <a:bodyPr/>
          <a:lstStyle/>
          <a:p>
            <a:r>
              <a:rPr lang="en-US" dirty="0" smtClean="0"/>
              <a:t>Act fast</a:t>
            </a:r>
          </a:p>
          <a:p>
            <a:r>
              <a:rPr lang="en-US" dirty="0" smtClean="0"/>
              <a:t>Report it</a:t>
            </a:r>
          </a:p>
          <a:p>
            <a:pPr lvl="1"/>
            <a:r>
              <a:rPr lang="en-US" dirty="0" smtClean="0"/>
              <a:t>Call the Federal Trade Commission:</a:t>
            </a:r>
            <a:br>
              <a:rPr lang="en-US" dirty="0" smtClean="0"/>
            </a:br>
            <a:r>
              <a:rPr lang="en-US" dirty="0" smtClean="0"/>
              <a:t>		1-877-382-4357</a:t>
            </a:r>
          </a:p>
          <a:p>
            <a:endParaRPr lang="en-US" dirty="0"/>
          </a:p>
        </p:txBody>
      </p:sp>
    </p:spTree>
    <p:extLst>
      <p:ext uri="{BB962C8B-B14F-4D97-AF65-F5344CB8AC3E}">
        <p14:creationId xmlns:p14="http://schemas.microsoft.com/office/powerpoint/2010/main" val="4127676398"/>
      </p:ext>
    </p:extLst>
  </p:cSld>
  <p:clrMapOvr>
    <a:masterClrMapping/>
  </p:clrMapOvr>
</p:sld>
</file>

<file path=ppt/theme/theme1.xml><?xml version="1.0" encoding="utf-8"?>
<a:theme xmlns:a="http://schemas.openxmlformats.org/drawingml/2006/main" name="Pass It On">
  <a:themeElements>
    <a:clrScheme name="Pass It On">
      <a:dk1>
        <a:sysClr val="windowText" lastClr="000000"/>
      </a:dk1>
      <a:lt1>
        <a:sysClr val="window" lastClr="FFFFFF"/>
      </a:lt1>
      <a:dk2>
        <a:srgbClr val="439BA2"/>
      </a:dk2>
      <a:lt2>
        <a:srgbClr val="FEE8D2"/>
      </a:lt2>
      <a:accent1>
        <a:srgbClr val="439BA2"/>
      </a:accent1>
      <a:accent2>
        <a:srgbClr val="439BA2"/>
      </a:accent2>
      <a:accent3>
        <a:srgbClr val="439BA2"/>
      </a:accent3>
      <a:accent4>
        <a:srgbClr val="439BA2"/>
      </a:accent4>
      <a:accent5>
        <a:srgbClr val="4BACC6"/>
      </a:accent5>
      <a:accent6>
        <a:srgbClr val="439BA2"/>
      </a:accent6>
      <a:hlink>
        <a:srgbClr val="439BA2"/>
      </a:hlink>
      <a:folHlink>
        <a:srgbClr val="439BA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PassItOn</Template>
  <TotalTime>598</TotalTime>
  <Words>1160</Words>
  <Application>Microsoft Office PowerPoint</Application>
  <PresentationFormat>On-screen Show (4:3)</PresentationFormat>
  <Paragraphs>92</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Pass It On</vt:lpstr>
      <vt:lpstr>PowerPoint Presentation</vt:lpstr>
      <vt:lpstr>Identity Theft</vt:lpstr>
      <vt:lpstr>Identity Theft</vt:lpstr>
      <vt:lpstr>Identity Theft</vt:lpstr>
      <vt:lpstr>Spotting Identity Theft</vt:lpstr>
      <vt:lpstr>Spotting Identity Theft</vt:lpstr>
      <vt:lpstr>Check Your Credit</vt:lpstr>
      <vt:lpstr>What We Can Do</vt:lpstr>
      <vt:lpstr>And If It Happens?</vt:lpstr>
      <vt:lpstr>PowerPoint Presentation</vt:lpstr>
      <vt:lpstr>Identity Theft</vt:lpstr>
    </vt:vector>
  </TitlesOfParts>
  <Company>Federal Trade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Imposter Scams</dc:title>
  <dc:creator>Federal Trade Commission</dc:creator>
  <cp:lastModifiedBy>Federal Trade Commission</cp:lastModifiedBy>
  <cp:revision>29</cp:revision>
  <dcterms:created xsi:type="dcterms:W3CDTF">2014-05-06T14:30:15Z</dcterms:created>
  <dcterms:modified xsi:type="dcterms:W3CDTF">2014-08-22T18:39:29Z</dcterms:modified>
</cp:coreProperties>
</file>