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69" r:id="rId2"/>
    <p:sldId id="256" r:id="rId3"/>
    <p:sldId id="257" r:id="rId4"/>
    <p:sldId id="258" r:id="rId5"/>
    <p:sldId id="259" r:id="rId6"/>
    <p:sldId id="260" r:id="rId7"/>
    <p:sldId id="263" r:id="rId8"/>
    <p:sldId id="261" r:id="rId9"/>
    <p:sldId id="262" r:id="rId10"/>
    <p:sldId id="267" r:id="rId11"/>
    <p:sldId id="268" r:id="rId12"/>
    <p:sldId id="265"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9306" autoAdjust="0"/>
  </p:normalViewPr>
  <p:slideViewPr>
    <p:cSldViewPr>
      <p:cViewPr varScale="1">
        <p:scale>
          <a:sx n="39" d="100"/>
          <a:sy n="39" d="100"/>
        </p:scale>
        <p:origin x="-2050" y="-8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72" tIns="46586" rIns="93172" bIns="46586" rtlCol="0"/>
          <a:lstStyle>
            <a:lvl1pPr algn="l">
              <a:defRPr sz="1200"/>
            </a:lvl1pPr>
          </a:lstStyle>
          <a:p>
            <a:endParaRPr lang="en-US"/>
          </a:p>
        </p:txBody>
      </p:sp>
      <p:sp>
        <p:nvSpPr>
          <p:cNvPr id="3" name="Date Placeholder 2"/>
          <p:cNvSpPr>
            <a:spLocks noGrp="1"/>
          </p:cNvSpPr>
          <p:nvPr>
            <p:ph type="dt" idx="1"/>
          </p:nvPr>
        </p:nvSpPr>
        <p:spPr>
          <a:xfrm>
            <a:off x="3970938" y="1"/>
            <a:ext cx="3037840" cy="464820"/>
          </a:xfrm>
          <a:prstGeom prst="rect">
            <a:avLst/>
          </a:prstGeom>
        </p:spPr>
        <p:txBody>
          <a:bodyPr vert="horz" lIns="93172" tIns="46586" rIns="93172" bIns="46586" rtlCol="0"/>
          <a:lstStyle>
            <a:lvl1pPr algn="r">
              <a:defRPr sz="1200"/>
            </a:lvl1pPr>
          </a:lstStyle>
          <a:p>
            <a:fld id="{E20F88BA-C213-4932-871F-69EC0E66D611}" type="datetimeFigureOut">
              <a:rPr lang="en-US" smtClean="0"/>
              <a:t>8/22/2014</a:t>
            </a:fld>
            <a:endParaRPr lang="en-US"/>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3172" tIns="46586" rIns="93172"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2" tIns="46586" rIns="93172"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2" tIns="46586" rIns="93172"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2" tIns="46586" rIns="93172" bIns="46586" rtlCol="0" anchor="b"/>
          <a:lstStyle>
            <a:lvl1pPr algn="r">
              <a:defRPr sz="1200"/>
            </a:lvl1pPr>
          </a:lstStyle>
          <a:p>
            <a:fld id="{D41737AA-35A3-4E38-A46D-C4B083A093C5}" type="slidenum">
              <a:rPr lang="en-US" smtClean="0"/>
              <a:t>‹#›</a:t>
            </a:fld>
            <a:endParaRPr lang="en-US"/>
          </a:p>
        </p:txBody>
      </p:sp>
    </p:spTree>
    <p:extLst>
      <p:ext uri="{BB962C8B-B14F-4D97-AF65-F5344CB8AC3E}">
        <p14:creationId xmlns:p14="http://schemas.microsoft.com/office/powerpoint/2010/main" val="3749425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Welcome, introductions.</a:t>
            </a:r>
          </a:p>
          <a:p>
            <a:endParaRPr lang="en-US" dirty="0" smtClean="0"/>
          </a:p>
          <a:p>
            <a:r>
              <a:rPr lang="en-US" dirty="0" smtClean="0"/>
              <a:t>Hand out materials, if you have some.</a:t>
            </a:r>
            <a:r>
              <a:rPr lang="en-US" baseline="0" dirty="0" smtClean="0"/>
              <a:t> Use activity, if desired.</a:t>
            </a:r>
            <a:endParaRPr lang="en-US" dirty="0"/>
          </a:p>
        </p:txBody>
      </p:sp>
      <p:sp>
        <p:nvSpPr>
          <p:cNvPr id="4" name="Slide Number Placeholder 3"/>
          <p:cNvSpPr>
            <a:spLocks noGrp="1"/>
          </p:cNvSpPr>
          <p:nvPr>
            <p:ph type="sldNum" sz="quarter" idx="10"/>
          </p:nvPr>
        </p:nvSpPr>
        <p:spPr/>
        <p:txBody>
          <a:bodyPr/>
          <a:lstStyle/>
          <a:p>
            <a:fld id="{D41737AA-35A3-4E38-A46D-C4B083A093C5}" type="slidenum">
              <a:rPr lang="en-US" smtClean="0"/>
              <a:t>2</a:t>
            </a:fld>
            <a:endParaRPr lang="en-US"/>
          </a:p>
        </p:txBody>
      </p:sp>
    </p:spTree>
    <p:extLst>
      <p:ext uri="{BB962C8B-B14F-4D97-AF65-F5344CB8AC3E}">
        <p14:creationId xmlns:p14="http://schemas.microsoft.com/office/powerpoint/2010/main" val="29713419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17"/>
            <a:r>
              <a:rPr lang="en-US" dirty="0" smtClean="0"/>
              <a:t>And if</a:t>
            </a:r>
            <a:r>
              <a:rPr lang="en-US" baseline="0" dirty="0" smtClean="0"/>
              <a:t> you or anyone you know spots a scam, the Federal Trade Commission would like to hear about it. Please call them or go online to file a complaint. FTC investigators go through the database all the time, looking for cases. Your report could make a real difference.</a:t>
            </a:r>
            <a:endParaRPr lang="en-US" dirty="0" smtClean="0"/>
          </a:p>
          <a:p>
            <a:endParaRPr lang="en-US" dirty="0"/>
          </a:p>
        </p:txBody>
      </p:sp>
      <p:sp>
        <p:nvSpPr>
          <p:cNvPr id="4" name="Slide Number Placeholder 3"/>
          <p:cNvSpPr>
            <a:spLocks noGrp="1"/>
          </p:cNvSpPr>
          <p:nvPr>
            <p:ph type="sldNum" sz="quarter" idx="10"/>
          </p:nvPr>
        </p:nvSpPr>
        <p:spPr/>
        <p:txBody>
          <a:bodyPr/>
          <a:lstStyle/>
          <a:p>
            <a:fld id="{D41737AA-35A3-4E38-A46D-C4B083A093C5}" type="slidenum">
              <a:rPr lang="en-US" smtClean="0"/>
              <a:t>11</a:t>
            </a:fld>
            <a:endParaRPr lang="en-US"/>
          </a:p>
        </p:txBody>
      </p:sp>
    </p:spTree>
    <p:extLst>
      <p:ext uri="{BB962C8B-B14F-4D97-AF65-F5344CB8AC3E}">
        <p14:creationId xmlns:p14="http://schemas.microsoft.com/office/powerpoint/2010/main" val="17045397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for taking the time to talk with me today, and for sharing your stories with the group.</a:t>
            </a:r>
            <a:r>
              <a:rPr lang="en-US" baseline="0" dirty="0" smtClean="0"/>
              <a:t> I hope it’s been useful.</a:t>
            </a:r>
            <a:endParaRPr lang="en-US" dirty="0" smtClean="0"/>
          </a:p>
          <a:p>
            <a:endParaRPr lang="en-US" dirty="0" smtClean="0"/>
          </a:p>
          <a:p>
            <a:r>
              <a:rPr lang="en-US" dirty="0" smtClean="0"/>
              <a:t>Questions? (Remind people to</a:t>
            </a:r>
            <a:r>
              <a:rPr lang="en-US" baseline="0" dirty="0" smtClean="0"/>
              <a:t> take materials for friends and family.)</a:t>
            </a:r>
          </a:p>
          <a:p>
            <a:endParaRPr lang="en-US" baseline="0" dirty="0" smtClean="0"/>
          </a:p>
          <a:p>
            <a:r>
              <a:rPr lang="en-US" baseline="0" dirty="0" smtClean="0"/>
              <a:t>Thanks!</a:t>
            </a:r>
            <a:endParaRPr lang="en-US" dirty="0"/>
          </a:p>
        </p:txBody>
      </p:sp>
      <p:sp>
        <p:nvSpPr>
          <p:cNvPr id="4" name="Slide Number Placeholder 3"/>
          <p:cNvSpPr>
            <a:spLocks noGrp="1"/>
          </p:cNvSpPr>
          <p:nvPr>
            <p:ph type="sldNum" sz="quarter" idx="10"/>
          </p:nvPr>
        </p:nvSpPr>
        <p:spPr/>
        <p:txBody>
          <a:bodyPr/>
          <a:lstStyle/>
          <a:p>
            <a:fld id="{D41737AA-35A3-4E38-A46D-C4B083A093C5}" type="slidenum">
              <a:rPr lang="en-US">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2971341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Just by</a:t>
            </a:r>
            <a:r>
              <a:rPr lang="en-US" baseline="0" dirty="0" smtClean="0"/>
              <a:t> being alive, we’ve all been exposed to a certain number of scams. Each of us probably has some strategies for dealing with them, ways to spot them, and ideas for avoiding them. I hope we can share some of those experiences today, because together, we can be stronger than the scammers.</a:t>
            </a:r>
          </a:p>
          <a:p>
            <a:endParaRPr lang="en-US" baseline="0" dirty="0" smtClean="0"/>
          </a:p>
          <a:p>
            <a:r>
              <a:rPr lang="en-US" dirty="0" smtClean="0"/>
              <a:t>Today</a:t>
            </a:r>
            <a:r>
              <a:rPr lang="en-US" baseline="0" dirty="0" smtClean="0"/>
              <a:t> we’re going to talk about imposter scams. But what does that mean to you?</a:t>
            </a:r>
          </a:p>
          <a:p>
            <a:endParaRPr lang="en-US" baseline="0" dirty="0" smtClean="0"/>
          </a:p>
          <a:p>
            <a:r>
              <a:rPr lang="en-US" baseline="0" dirty="0" smtClean="0"/>
              <a:t>If I say “imposter scams,” what do you think of?</a:t>
            </a:r>
          </a:p>
          <a:p>
            <a:endParaRPr lang="en-US" baseline="0" dirty="0" smtClean="0"/>
          </a:p>
          <a:p>
            <a:r>
              <a:rPr lang="en-US" baseline="0" dirty="0" smtClean="0"/>
              <a:t>[DISCUSSION]</a:t>
            </a:r>
          </a:p>
          <a:p>
            <a:endParaRPr lang="en-US" baseline="0" dirty="0" smtClean="0"/>
          </a:p>
          <a:p>
            <a:r>
              <a:rPr lang="en-US" baseline="0" dirty="0" smtClean="0"/>
              <a:t>Prompts, if needed:</a:t>
            </a:r>
          </a:p>
          <a:p>
            <a:endParaRPr lang="en-US" baseline="0" dirty="0" smtClean="0"/>
          </a:p>
          <a:p>
            <a:pPr marL="174697" indent="-174697">
              <a:buFont typeface="Arial" panose="020B0604020202020204" pitchFamily="34" charset="0"/>
              <a:buChar char="•"/>
            </a:pPr>
            <a:r>
              <a:rPr lang="en-US" baseline="0" dirty="0" smtClean="0"/>
              <a:t>Have you gotten a call from someone supposedly in the government?</a:t>
            </a:r>
          </a:p>
          <a:p>
            <a:pPr marL="174697" indent="-174697">
              <a:buFont typeface="Arial" panose="020B0604020202020204" pitchFamily="34" charset="0"/>
              <a:buChar char="•"/>
            </a:pPr>
            <a:r>
              <a:rPr lang="en-US" baseline="0" dirty="0" smtClean="0"/>
              <a:t>Or have you gotten a call or email from someone who claims to be your grandchild, or a friend?</a:t>
            </a:r>
          </a:p>
          <a:p>
            <a:pPr marL="174697" indent="-174697">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41737AA-35A3-4E38-A46D-C4B083A093C5}" type="slidenum">
              <a:rPr lang="en-US" smtClean="0"/>
              <a:t>3</a:t>
            </a:fld>
            <a:endParaRPr lang="en-US"/>
          </a:p>
        </p:txBody>
      </p:sp>
    </p:spTree>
    <p:extLst>
      <p:ext uri="{BB962C8B-B14F-4D97-AF65-F5344CB8AC3E}">
        <p14:creationId xmlns:p14="http://schemas.microsoft.com/office/powerpoint/2010/main" val="1127143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That’s</a:t>
            </a:r>
            <a:r>
              <a:rPr lang="en-US" baseline="0" dirty="0" smtClean="0"/>
              <a:t> exactly it. An imposter is someone who pretends to be somebody else.</a:t>
            </a:r>
          </a:p>
          <a:p>
            <a:endParaRPr lang="en-US" baseline="0" dirty="0" smtClean="0"/>
          </a:p>
          <a:p>
            <a:r>
              <a:rPr lang="en-US" baseline="0" dirty="0" smtClean="0"/>
              <a:t>So: it could be someone pretending to be from the government. Or it could be someone pretending to be a family member or friend. Or someone telling you that you won a prize. Or even someone you met online, who you feel like you know, but you haven’t met in person.</a:t>
            </a:r>
          </a:p>
          <a:p>
            <a:endParaRPr lang="en-US" baseline="0" dirty="0" smtClean="0"/>
          </a:p>
          <a:p>
            <a:r>
              <a:rPr lang="en-US" baseline="0" dirty="0" smtClean="0"/>
              <a:t>This person gets in touch with you – usually by phone or email.  But what happens next? What would you imagine? Or, if you’ve gotten one of these calls, what comes next? [DISCUSSION]</a:t>
            </a:r>
            <a:endParaRPr lang="en-US" dirty="0"/>
          </a:p>
        </p:txBody>
      </p:sp>
      <p:sp>
        <p:nvSpPr>
          <p:cNvPr id="4" name="Slide Number Placeholder 3"/>
          <p:cNvSpPr>
            <a:spLocks noGrp="1"/>
          </p:cNvSpPr>
          <p:nvPr>
            <p:ph type="sldNum" sz="quarter" idx="10"/>
          </p:nvPr>
        </p:nvSpPr>
        <p:spPr/>
        <p:txBody>
          <a:bodyPr/>
          <a:lstStyle/>
          <a:p>
            <a:fld id="{D41737AA-35A3-4E38-A46D-C4B083A093C5}" type="slidenum">
              <a:rPr lang="en-US" smtClean="0"/>
              <a:t>4</a:t>
            </a:fld>
            <a:endParaRPr lang="en-US"/>
          </a:p>
        </p:txBody>
      </p:sp>
    </p:spTree>
    <p:extLst>
      <p:ext uri="{BB962C8B-B14F-4D97-AF65-F5344CB8AC3E}">
        <p14:creationId xmlns:p14="http://schemas.microsoft.com/office/powerpoint/2010/main" val="18655054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you’ve all pointed out, it boils</a:t>
            </a:r>
            <a:r>
              <a:rPr lang="en-US" baseline="0" dirty="0" smtClean="0"/>
              <a:t> down to money: the scammer wants your money. You know that. And the scammer will ask you to send it – usually by wire transfer. But sometimes they tell you to add money to reloadable debit cards and give the scammer the registration numbers. </a:t>
            </a:r>
          </a:p>
          <a:p>
            <a:endParaRPr lang="en-US" baseline="0" dirty="0" smtClean="0"/>
          </a:p>
          <a:p>
            <a:r>
              <a:rPr lang="en-US" baseline="0" dirty="0" smtClean="0"/>
              <a:t>Either way, it’s like sending cash: gone immediately and nearly impossible to trace.</a:t>
            </a:r>
          </a:p>
          <a:p>
            <a:endParaRPr lang="en-US" baseline="0" dirty="0" smtClean="0"/>
          </a:p>
        </p:txBody>
      </p:sp>
      <p:sp>
        <p:nvSpPr>
          <p:cNvPr id="4" name="Slide Number Placeholder 3"/>
          <p:cNvSpPr>
            <a:spLocks noGrp="1"/>
          </p:cNvSpPr>
          <p:nvPr>
            <p:ph type="sldNum" sz="quarter" idx="10"/>
          </p:nvPr>
        </p:nvSpPr>
        <p:spPr/>
        <p:txBody>
          <a:bodyPr/>
          <a:lstStyle/>
          <a:p>
            <a:fld id="{D41737AA-35A3-4E38-A46D-C4B083A093C5}" type="slidenum">
              <a:rPr lang="en-US" smtClean="0"/>
              <a:t>5</a:t>
            </a:fld>
            <a:endParaRPr lang="en-US"/>
          </a:p>
        </p:txBody>
      </p:sp>
    </p:spTree>
    <p:extLst>
      <p:ext uri="{BB962C8B-B14F-4D97-AF65-F5344CB8AC3E}">
        <p14:creationId xmlns:p14="http://schemas.microsoft.com/office/powerpoint/2010/main" val="583748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We’ve talked about some of these,</a:t>
            </a:r>
            <a:r>
              <a:rPr lang="en-US" baseline="0" dirty="0" smtClean="0"/>
              <a:t> but let’s go back to the lines the imposters use – and what we can do about them. </a:t>
            </a:r>
          </a:p>
          <a:p>
            <a:endParaRPr lang="en-US" baseline="0" dirty="0" smtClean="0"/>
          </a:p>
          <a:p>
            <a:r>
              <a:rPr lang="en-US" baseline="0" dirty="0" smtClean="0"/>
              <a:t>One scam the FTC hears a lot about is the family member or friend in trouble. It’s always urgent, they always need your help (and your money), and secrecy is always important. </a:t>
            </a:r>
          </a:p>
          <a:p>
            <a:endParaRPr lang="en-US" baseline="0" dirty="0" smtClean="0"/>
          </a:p>
          <a:p>
            <a:r>
              <a:rPr lang="en-US" baseline="0" dirty="0" smtClean="0"/>
              <a:t>If you get one of these calls or emails, what would you do? [DISCUSSION] </a:t>
            </a:r>
          </a:p>
          <a:p>
            <a:endParaRPr lang="en-US" baseline="0" dirty="0" smtClean="0"/>
          </a:p>
          <a:p>
            <a:r>
              <a:rPr lang="en-US" baseline="0" dirty="0" smtClean="0"/>
              <a:t>Prompts:</a:t>
            </a:r>
          </a:p>
          <a:p>
            <a:endParaRPr lang="en-US" baseline="0" dirty="0" smtClean="0"/>
          </a:p>
          <a:p>
            <a:pPr marL="174697" indent="-174697">
              <a:buFont typeface="Arial" panose="020B0604020202020204" pitchFamily="34" charset="0"/>
              <a:buChar char="•"/>
            </a:pPr>
            <a:r>
              <a:rPr lang="en-US" baseline="0" dirty="0" smtClean="0"/>
              <a:t>Who might you check with? (The grandchild, the friend, another family member, the supposed jail…is the person really in trouble? Or are they fine and happy at home or school?)</a:t>
            </a:r>
          </a:p>
          <a:p>
            <a:pPr marL="174697" indent="-174697">
              <a:buFont typeface="Arial" panose="020B0604020202020204" pitchFamily="34" charset="0"/>
              <a:buChar char="•"/>
            </a:pPr>
            <a:r>
              <a:rPr lang="en-US" baseline="0" dirty="0" smtClean="0"/>
              <a:t>What might you tell the caller? (I need to do some checking. Tell me how I can reach you. – OR – This doesn’t sound right. I need to check it out before I do anything.)</a:t>
            </a:r>
          </a:p>
          <a:p>
            <a:pPr marL="174697" indent="-174697">
              <a:buFont typeface="Arial" panose="020B0604020202020204" pitchFamily="34" charset="0"/>
              <a:buChar char="•"/>
            </a:pPr>
            <a:r>
              <a:rPr lang="en-US" baseline="0" dirty="0" smtClean="0"/>
              <a:t>What will you NOT do? (Wire money, get a reloadable debit card, or send money in any other way.)</a:t>
            </a:r>
            <a:endParaRPr lang="en-US" dirty="0"/>
          </a:p>
        </p:txBody>
      </p:sp>
      <p:sp>
        <p:nvSpPr>
          <p:cNvPr id="4" name="Slide Number Placeholder 3"/>
          <p:cNvSpPr>
            <a:spLocks noGrp="1"/>
          </p:cNvSpPr>
          <p:nvPr>
            <p:ph type="sldNum" sz="quarter" idx="10"/>
          </p:nvPr>
        </p:nvSpPr>
        <p:spPr/>
        <p:txBody>
          <a:bodyPr/>
          <a:lstStyle/>
          <a:p>
            <a:fld id="{D41737AA-35A3-4E38-A46D-C4B083A093C5}" type="slidenum">
              <a:rPr lang="en-US" smtClean="0"/>
              <a:t>6</a:t>
            </a:fld>
            <a:endParaRPr lang="en-US"/>
          </a:p>
        </p:txBody>
      </p:sp>
    </p:spTree>
    <p:extLst>
      <p:ext uri="{BB962C8B-B14F-4D97-AF65-F5344CB8AC3E}">
        <p14:creationId xmlns:p14="http://schemas.microsoft.com/office/powerpoint/2010/main" val="36333153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Here’s</a:t>
            </a:r>
            <a:r>
              <a:rPr lang="en-US" baseline="0" dirty="0" smtClean="0"/>
              <a:t> another variation on the scheme: the government imposter. Sometimes it’s the IRS. Sometimes it’s USCIS (the immigration agency). Sometimes it’s the FTC, or another agency. Sometimes, they make up a name that sounds official. </a:t>
            </a:r>
          </a:p>
          <a:p>
            <a:endParaRPr lang="en-US" baseline="0" dirty="0" smtClean="0"/>
          </a:p>
          <a:p>
            <a:r>
              <a:rPr lang="en-US" baseline="0" dirty="0" smtClean="0"/>
              <a:t>The caller might say you owe a fee of some kind – maybe for back taxes. Or they might say you’ve qualified for a special government grant – but you have to pay some fees before you get it. They’ll ask you to wire money or get a reloadable debit card. Sometimes they even threaten you with jail if you don’t pay them. </a:t>
            </a:r>
          </a:p>
          <a:p>
            <a:endParaRPr lang="en-US" baseline="0" dirty="0" smtClean="0"/>
          </a:p>
          <a:p>
            <a:r>
              <a:rPr lang="en-US" baseline="0" dirty="0" smtClean="0"/>
              <a:t>What do you do if you get one of these calls? [DISCUSSION}</a:t>
            </a:r>
          </a:p>
          <a:p>
            <a:endParaRPr lang="en-US" baseline="0" dirty="0" smtClean="0"/>
          </a:p>
          <a:p>
            <a:r>
              <a:rPr lang="en-US" baseline="0" dirty="0" smtClean="0"/>
              <a:t>Prompts:</a:t>
            </a:r>
          </a:p>
          <a:p>
            <a:endParaRPr lang="en-US" baseline="0" dirty="0" smtClean="0"/>
          </a:p>
          <a:p>
            <a:pPr marL="174697" indent="-174697">
              <a:buFont typeface="Arial" panose="020B0604020202020204" pitchFamily="34" charset="0"/>
              <a:buChar char="•"/>
            </a:pPr>
            <a:r>
              <a:rPr lang="en-US" baseline="0" dirty="0" smtClean="0"/>
              <a:t>Who might you check with? (A trusted friend, the government agency itself – but only using a number or email you find from the agency’s own website. Never use a number or link the caller gives you.)</a:t>
            </a:r>
          </a:p>
          <a:p>
            <a:pPr marL="174697" indent="-174697">
              <a:buFont typeface="Arial" panose="020B0604020202020204" pitchFamily="34" charset="0"/>
              <a:buChar char="•"/>
            </a:pPr>
            <a:r>
              <a:rPr lang="en-US" baseline="0" dirty="0" smtClean="0"/>
              <a:t>What might you tell the caller? (I need to do some checking. Tell me how I can reach you. – OR – This doesn’t sound right. I need to check it out before I do anything.)</a:t>
            </a:r>
          </a:p>
          <a:p>
            <a:pPr marL="174697" indent="-174697">
              <a:buFont typeface="Arial" panose="020B0604020202020204" pitchFamily="34" charset="0"/>
              <a:buChar char="•"/>
            </a:pPr>
            <a:r>
              <a:rPr lang="en-US" baseline="0" dirty="0" smtClean="0"/>
              <a:t>What will you NOT do? (Wire money, get a reloadable debit card, or send money in any other way.)</a:t>
            </a:r>
            <a:endParaRPr lang="en-US"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41737AA-35A3-4E38-A46D-C4B083A093C5}" type="slidenum">
              <a:rPr lang="en-US" smtClean="0"/>
              <a:t>7</a:t>
            </a:fld>
            <a:endParaRPr lang="en-US"/>
          </a:p>
        </p:txBody>
      </p:sp>
    </p:spTree>
    <p:extLst>
      <p:ext uri="{BB962C8B-B14F-4D97-AF65-F5344CB8AC3E}">
        <p14:creationId xmlns:p14="http://schemas.microsoft.com/office/powerpoint/2010/main" val="29543052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Here’s another</a:t>
            </a:r>
            <a:r>
              <a:rPr lang="en-US" baseline="0" dirty="0" smtClean="0"/>
              <a:t> tried and true scam: where </a:t>
            </a:r>
            <a:r>
              <a:rPr lang="en-US" baseline="0" smtClean="0"/>
              <a:t>the imposter calls </a:t>
            </a:r>
            <a:r>
              <a:rPr lang="en-US" baseline="0" dirty="0" smtClean="0"/>
              <a:t>or emails to say you’ve won something – a prize, the lottery, a sweepstakes. Even if you don’t ever remember entering. </a:t>
            </a:r>
          </a:p>
          <a:p>
            <a:endParaRPr lang="en-US" baseline="0" dirty="0" smtClean="0"/>
          </a:p>
          <a:p>
            <a:r>
              <a:rPr lang="en-US" baseline="0" dirty="0" smtClean="0"/>
              <a:t>This big-winner message comes from someone pretending to be from an official-sounding place. And the caller is VERY excited for you. But to collect your big winnings (and they’re almost always big), you have to send money…for fees, for taxes, for import duties – there’s always a reason. Does this sound right? [NO.] A prize is a prize, and free is free – not free after you send a few hundred dollars.</a:t>
            </a:r>
          </a:p>
          <a:p>
            <a:endParaRPr lang="en-US" baseline="0" dirty="0" smtClean="0"/>
          </a:p>
          <a:p>
            <a:r>
              <a:rPr lang="en-US" baseline="0" dirty="0" smtClean="0"/>
              <a:t>If you get one of these calls or emails, what would you do? [DISCUSSION] </a:t>
            </a:r>
          </a:p>
          <a:p>
            <a:endParaRPr lang="en-US" baseline="0" dirty="0" smtClean="0"/>
          </a:p>
          <a:p>
            <a:r>
              <a:rPr lang="en-US" baseline="0" dirty="0" smtClean="0"/>
              <a:t>Prompts:</a:t>
            </a:r>
          </a:p>
          <a:p>
            <a:endParaRPr lang="en-US" baseline="0" dirty="0" smtClean="0"/>
          </a:p>
          <a:p>
            <a:pPr marL="174697" indent="-174697">
              <a:buFont typeface="Arial" panose="020B0604020202020204" pitchFamily="34" charset="0"/>
              <a:buChar char="•"/>
            </a:pPr>
            <a:r>
              <a:rPr lang="en-US" baseline="0" dirty="0" smtClean="0"/>
              <a:t>Who might you check with? (A trusted friend, look up the company online – their name plus the word “scam” to see what comes back)</a:t>
            </a:r>
          </a:p>
          <a:p>
            <a:pPr marL="174697" indent="-174697">
              <a:buFont typeface="Arial" panose="020B0604020202020204" pitchFamily="34" charset="0"/>
              <a:buChar char="•"/>
            </a:pPr>
            <a:r>
              <a:rPr lang="en-US" baseline="0" dirty="0" smtClean="0"/>
              <a:t>What might you tell the caller? (Not interested. (*click*) – OR – I need to do some checking. Tell me how I can reach you. – OR – This doesn’t sound right. I need to check it out before I do anything.)</a:t>
            </a:r>
          </a:p>
          <a:p>
            <a:pPr marL="174697" indent="-174697">
              <a:buFont typeface="Arial" panose="020B0604020202020204" pitchFamily="34" charset="0"/>
              <a:buChar char="•"/>
            </a:pPr>
            <a:r>
              <a:rPr lang="en-US" baseline="0" dirty="0" smtClean="0"/>
              <a:t>What will you NOT do? (Wire money, get a reloadable debit card, or send money in any other way.)</a:t>
            </a:r>
            <a:endParaRPr lang="en-US" dirty="0" smtClean="0"/>
          </a:p>
          <a:p>
            <a:endParaRPr lang="en-US" dirty="0"/>
          </a:p>
        </p:txBody>
      </p:sp>
      <p:sp>
        <p:nvSpPr>
          <p:cNvPr id="4" name="Slide Number Placeholder 3"/>
          <p:cNvSpPr>
            <a:spLocks noGrp="1"/>
          </p:cNvSpPr>
          <p:nvPr>
            <p:ph type="sldNum" sz="quarter" idx="10"/>
          </p:nvPr>
        </p:nvSpPr>
        <p:spPr/>
        <p:txBody>
          <a:bodyPr/>
          <a:lstStyle/>
          <a:p>
            <a:fld id="{D41737AA-35A3-4E38-A46D-C4B083A093C5}" type="slidenum">
              <a:rPr lang="en-US" smtClean="0"/>
              <a:t>8</a:t>
            </a:fld>
            <a:endParaRPr lang="en-US"/>
          </a:p>
        </p:txBody>
      </p:sp>
    </p:spTree>
    <p:extLst>
      <p:ext uri="{BB962C8B-B14F-4D97-AF65-F5344CB8AC3E}">
        <p14:creationId xmlns:p14="http://schemas.microsoft.com/office/powerpoint/2010/main" val="21960194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FTC has heard from people about something called a romance scam, and it’s an imposter scam of a different sort.</a:t>
            </a:r>
            <a:r>
              <a:rPr lang="en-US" baseline="0" dirty="0" smtClean="0"/>
              <a:t> </a:t>
            </a:r>
            <a:r>
              <a:rPr lang="en-US" dirty="0" smtClean="0"/>
              <a:t>This</a:t>
            </a:r>
            <a:r>
              <a:rPr lang="en-US" baseline="0" dirty="0" smtClean="0"/>
              <a:t> imposter hangs out on a dating website. Often, the imposter – a scammer – tries to move quickly: professing love, moving off the dating site to regular email or phone calls, and quickly finding a reason for you to send him (or her) money. Those are all serious red flags of someone who’s after your money, not you. The request for money might be for a ticket to visit you…maybe for surgery (for the scammer or a supposed family member), for some kind of legal or visa trouble. </a:t>
            </a:r>
            <a:endParaRPr lang="en-US" dirty="0" smtClean="0"/>
          </a:p>
          <a:p>
            <a:endParaRPr lang="en-US" dirty="0" smtClean="0"/>
          </a:p>
          <a:p>
            <a:r>
              <a:rPr lang="en-US" baseline="0" dirty="0" smtClean="0"/>
              <a:t>So, if someone you knew was in this situation, what would you tell them? [DISCUSSION] </a:t>
            </a:r>
          </a:p>
          <a:p>
            <a:endParaRPr lang="en-US" baseline="0" dirty="0" smtClean="0"/>
          </a:p>
          <a:p>
            <a:r>
              <a:rPr lang="en-US" baseline="0" dirty="0" smtClean="0"/>
              <a:t>Prompts:</a:t>
            </a:r>
          </a:p>
          <a:p>
            <a:pPr marL="174697" indent="-174697">
              <a:buFont typeface="Arial" panose="020B0604020202020204" pitchFamily="34" charset="0"/>
              <a:buChar char="•"/>
            </a:pPr>
            <a:r>
              <a:rPr lang="en-US" baseline="0" dirty="0" smtClean="0"/>
              <a:t>Check it out (What do you really know about the person? Did you spot those red flags along the way? What would happen if you don’t send money? What would happen if you DO send money and never see it – or the person – again?)</a:t>
            </a:r>
          </a:p>
          <a:p>
            <a:pPr marL="174697" indent="-174697">
              <a:buFont typeface="Arial" panose="020B0604020202020204" pitchFamily="34" charset="0"/>
              <a:buChar char="•"/>
            </a:pPr>
            <a:r>
              <a:rPr lang="en-US" baseline="0" dirty="0" smtClean="0"/>
              <a:t>Tell the person asking for money that sending money is beyond your reach. (And when requests for other amounts of money come in, and they probably will, say that those are out of reach, too.) You can even say that it’s your policy not to give or lend money. </a:t>
            </a:r>
          </a:p>
          <a:p>
            <a:pPr marL="174697" indent="-174697">
              <a:buFont typeface="Arial" panose="020B0604020202020204" pitchFamily="34" charset="0"/>
              <a:buChar char="•"/>
            </a:pPr>
            <a:r>
              <a:rPr lang="en-US" baseline="0" dirty="0" smtClean="0"/>
              <a:t>And, whatever you do, don’t send money – not wiring money, getting a reloadable debit card, or sending money in any other way.</a:t>
            </a:r>
            <a:endParaRPr lang="en-US" dirty="0" smtClean="0"/>
          </a:p>
          <a:p>
            <a:endParaRPr lang="en-US" dirty="0"/>
          </a:p>
        </p:txBody>
      </p:sp>
      <p:sp>
        <p:nvSpPr>
          <p:cNvPr id="4" name="Slide Number Placeholder 3"/>
          <p:cNvSpPr>
            <a:spLocks noGrp="1"/>
          </p:cNvSpPr>
          <p:nvPr>
            <p:ph type="sldNum" sz="quarter" idx="10"/>
          </p:nvPr>
        </p:nvSpPr>
        <p:spPr/>
        <p:txBody>
          <a:bodyPr/>
          <a:lstStyle/>
          <a:p>
            <a:fld id="{D41737AA-35A3-4E38-A46D-C4B083A093C5}" type="slidenum">
              <a:rPr lang="en-US" smtClean="0"/>
              <a:t>9</a:t>
            </a:fld>
            <a:endParaRPr lang="en-US"/>
          </a:p>
        </p:txBody>
      </p:sp>
    </p:spTree>
    <p:extLst>
      <p:ext uri="{BB962C8B-B14F-4D97-AF65-F5344CB8AC3E}">
        <p14:creationId xmlns:p14="http://schemas.microsoft.com/office/powerpoint/2010/main" val="4162938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are exactly these</a:t>
            </a:r>
            <a:r>
              <a:rPr lang="en-US" baseline="0" dirty="0" smtClean="0"/>
              <a:t> kinds of conversations we hope will happen as you go through your day. Because you </a:t>
            </a:r>
            <a:r>
              <a:rPr lang="en-US" baseline="0" smtClean="0"/>
              <a:t>have this life </a:t>
            </a:r>
            <a:r>
              <a:rPr lang="en-US" baseline="0" dirty="0" smtClean="0"/>
              <a:t>experience, and you know a lot about a lot of things – including spotting and avoiding these kinds of scams. </a:t>
            </a:r>
          </a:p>
          <a:p>
            <a:endParaRPr lang="en-US" baseline="0" dirty="0" smtClean="0"/>
          </a:p>
          <a:p>
            <a:r>
              <a:rPr lang="en-US" baseline="0" dirty="0" smtClean="0"/>
              <a:t>But I’ll bet you have someone in your life who might benefit from a little extra help or information. So pass it on. Talk with them. Share your experience. Give them a flyer or a bookmark to help remind them. Let them know where they can find more information on the FTC’s website – at ftc.gov/PassItOn. </a:t>
            </a:r>
            <a:endParaRPr lang="en-US" dirty="0" smtClean="0"/>
          </a:p>
          <a:p>
            <a:endParaRPr lang="en-US" dirty="0"/>
          </a:p>
        </p:txBody>
      </p:sp>
      <p:sp>
        <p:nvSpPr>
          <p:cNvPr id="4" name="Slide Number Placeholder 3"/>
          <p:cNvSpPr>
            <a:spLocks noGrp="1"/>
          </p:cNvSpPr>
          <p:nvPr>
            <p:ph type="sldNum" sz="quarter" idx="10"/>
          </p:nvPr>
        </p:nvSpPr>
        <p:spPr/>
        <p:txBody>
          <a:bodyPr/>
          <a:lstStyle/>
          <a:p>
            <a:fld id="{D41737AA-35A3-4E38-A46D-C4B083A093C5}" type="slidenum">
              <a:rPr lang="en-US" smtClean="0"/>
              <a:t>10</a:t>
            </a:fld>
            <a:endParaRPr lang="en-US"/>
          </a:p>
        </p:txBody>
      </p:sp>
    </p:spTree>
    <p:extLst>
      <p:ext uri="{BB962C8B-B14F-4D97-AF65-F5344CB8AC3E}">
        <p14:creationId xmlns:p14="http://schemas.microsoft.com/office/powerpoint/2010/main" val="4709853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Pass it 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40587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Pass It On (sea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38453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914400" y="2133600"/>
            <a:ext cx="7162800" cy="3200400"/>
          </a:xfrm>
          <a:prstGeom prst="rect">
            <a:avLst/>
          </a:prstGeom>
        </p:spPr>
        <p:txBody>
          <a:bodyPr vert="horz" lIns="91440" tIns="45720" rIns="91440" bIns="45720" rtlCol="0" anchor="ctr" anchorCtr="0">
            <a:normAutofit/>
          </a:bodyPr>
          <a:lstStyle>
            <a:lvl1pPr algn="ctr">
              <a:lnSpc>
                <a:spcPts val="5300"/>
              </a:lnSpc>
              <a:defRPr sz="6000" baseline="0"/>
            </a:lvl1pPr>
          </a:lstStyle>
          <a:p>
            <a:r>
              <a:rPr lang="en-US" smtClean="0"/>
              <a:t>Click to edit Master title style</a:t>
            </a:r>
            <a:endParaRPr lang="en-US" dirty="0"/>
          </a:p>
        </p:txBody>
      </p:sp>
      <p:sp>
        <p:nvSpPr>
          <p:cNvPr id="5" name="Subtitle 2"/>
          <p:cNvSpPr>
            <a:spLocks noGrp="1"/>
          </p:cNvSpPr>
          <p:nvPr>
            <p:ph type="subTitle" idx="1" hasCustomPrompt="1"/>
          </p:nvPr>
        </p:nvSpPr>
        <p:spPr>
          <a:xfrm>
            <a:off x="1371600" y="5257800"/>
            <a:ext cx="6400800" cy="3810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 </a:t>
            </a:r>
            <a:endParaRPr lang="en-US" dirty="0"/>
          </a:p>
        </p:txBody>
      </p:sp>
    </p:spTree>
    <p:extLst>
      <p:ext uri="{BB962C8B-B14F-4D97-AF65-F5344CB8AC3E}">
        <p14:creationId xmlns:p14="http://schemas.microsoft.com/office/powerpoint/2010/main" val="3566398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Content slide (no sea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nchorCtr="0"/>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66955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Content slide (sea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nchorCtr="0"/>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48579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tart a conversa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5465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report to the FTC">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9961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05000" y="381000"/>
            <a:ext cx="57912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2514600"/>
            <a:ext cx="8382000" cy="3200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7337756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xStyles>
    <p:titleStyle>
      <a:lvl1pPr algn="ctr" defTabSz="914400" rtl="0" eaLnBrk="1" latinLnBrk="0" hangingPunct="1">
        <a:lnSpc>
          <a:spcPts val="4100"/>
        </a:lnSpc>
        <a:spcBef>
          <a:spcPct val="0"/>
        </a:spcBef>
        <a:buNone/>
        <a:defRPr sz="4100" b="1" i="0" kern="1200" baseline="0">
          <a:solidFill>
            <a:schemeClr val="tx1"/>
          </a:solidFill>
          <a:latin typeface="+mj-lt"/>
          <a:ea typeface="+mj-ea"/>
          <a:cs typeface="+mj-cs"/>
        </a:defRPr>
      </a:lvl1pPr>
    </p:titleStyle>
    <p:bodyStyle>
      <a:lvl1pPr marL="796925" indent="-630238" algn="l" defTabSz="914400" rtl="0" eaLnBrk="1" latinLnBrk="0" hangingPunct="1">
        <a:lnSpc>
          <a:spcPts val="4000"/>
        </a:lnSpc>
        <a:spcBef>
          <a:spcPts val="1200"/>
        </a:spcBef>
        <a:spcAft>
          <a:spcPts val="600"/>
        </a:spcAft>
        <a:buClr>
          <a:schemeClr val="tx2"/>
        </a:buClr>
        <a:buSzPct val="105000"/>
        <a:buFontTx/>
        <a:buBlip>
          <a:blip r:embed="rId10"/>
        </a:buBlip>
        <a:tabLst>
          <a:tab pos="914400" algn="l"/>
        </a:tabLst>
        <a:defRPr sz="3200" kern="1200">
          <a:solidFill>
            <a:schemeClr val="tx1"/>
          </a:solidFill>
          <a:latin typeface="+mn-lt"/>
          <a:ea typeface="+mn-ea"/>
          <a:cs typeface="+mn-cs"/>
        </a:defRPr>
      </a:lvl1pPr>
      <a:lvl2pPr marL="742950" indent="457200" algn="l" defTabSz="914400" rtl="0" eaLnBrk="1" latinLnBrk="0" hangingPunct="1">
        <a:lnSpc>
          <a:spcPts val="4000"/>
        </a:lnSpc>
        <a:spcBef>
          <a:spcPts val="1200"/>
        </a:spcBef>
        <a:spcAft>
          <a:spcPts val="600"/>
        </a:spcAft>
        <a:buClr>
          <a:schemeClr val="tx2"/>
        </a:buClr>
        <a:buFont typeface="Arial" panose="020B0604020202020204" pitchFamily="34" charset="0"/>
        <a:buChar char="•"/>
        <a:defRPr sz="2800" kern="1200">
          <a:solidFill>
            <a:schemeClr val="tx1"/>
          </a:solidFill>
          <a:latin typeface="+mn-lt"/>
          <a:ea typeface="+mn-ea"/>
          <a:cs typeface="+mn-cs"/>
        </a:defRPr>
      </a:lvl2pPr>
      <a:lvl3pPr marL="1143000" indent="457200" algn="l" defTabSz="914400" rtl="0" eaLnBrk="1" latinLnBrk="0" hangingPunct="1">
        <a:lnSpc>
          <a:spcPts val="4000"/>
        </a:lnSpc>
        <a:spcBef>
          <a:spcPts val="1200"/>
        </a:spcBef>
        <a:spcAft>
          <a:spcPts val="600"/>
        </a:spcAft>
        <a:buClr>
          <a:schemeClr val="tx2"/>
        </a:buClr>
        <a:buFont typeface="Wingdings" panose="05000000000000000000" pitchFamily="2" charset="2"/>
        <a:buChar char="§"/>
        <a:defRPr sz="2400" kern="1200">
          <a:solidFill>
            <a:schemeClr val="tx1"/>
          </a:solidFill>
          <a:latin typeface="+mn-lt"/>
          <a:ea typeface="+mn-ea"/>
          <a:cs typeface="+mn-cs"/>
        </a:defRPr>
      </a:lvl3pPr>
      <a:lvl4pPr marL="1600200" indent="457200" algn="l" defTabSz="914400" rtl="0" eaLnBrk="1" latinLnBrk="0" hangingPunct="1">
        <a:lnSpc>
          <a:spcPts val="4000"/>
        </a:lnSpc>
        <a:spcBef>
          <a:spcPts val="1200"/>
        </a:spcBef>
        <a:spcAft>
          <a:spcPts val="600"/>
        </a:spcAft>
        <a:buFont typeface="Arial" panose="020B0604020202020204" pitchFamily="34" charset="0"/>
        <a:buChar char="–"/>
        <a:defRPr sz="2000" kern="1200">
          <a:solidFill>
            <a:schemeClr val="tx1"/>
          </a:solidFill>
          <a:latin typeface="+mn-lt"/>
          <a:ea typeface="+mn-ea"/>
          <a:cs typeface="+mn-cs"/>
        </a:defRPr>
      </a:lvl4pPr>
      <a:lvl5pPr marL="2057400" indent="457200" algn="l" defTabSz="914400" rtl="0" eaLnBrk="1" latinLnBrk="0" hangingPunct="1">
        <a:lnSpc>
          <a:spcPts val="4000"/>
        </a:lnSpc>
        <a:spcBef>
          <a:spcPts val="1200"/>
        </a:spcBef>
        <a:spcAft>
          <a:spcPts val="60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125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08040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0522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Imposter Scams</a:t>
            </a:r>
            <a:endParaRPr lang="en-US" dirty="0"/>
          </a:p>
        </p:txBody>
      </p:sp>
      <p:sp>
        <p:nvSpPr>
          <p:cNvPr id="3" name="Subtitle 2"/>
          <p:cNvSpPr>
            <a:spLocks noGrp="1"/>
          </p:cNvSpPr>
          <p:nvPr>
            <p:ph type="subTitle" idx="1"/>
          </p:nvPr>
        </p:nvSpPr>
        <p:spPr/>
        <p:txBody>
          <a:bodyPr>
            <a:normAutofit fontScale="25000" lnSpcReduction="20000"/>
          </a:bodyPr>
          <a:lstStyle/>
          <a:p>
            <a:endParaRPr lang="en-US"/>
          </a:p>
        </p:txBody>
      </p:sp>
    </p:spTree>
    <p:extLst>
      <p:ext uri="{BB962C8B-B14F-4D97-AF65-F5344CB8AC3E}">
        <p14:creationId xmlns:p14="http://schemas.microsoft.com/office/powerpoint/2010/main" val="1862917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Imposter Scams</a:t>
            </a:r>
            <a:endParaRPr lang="en-US" dirty="0"/>
          </a:p>
        </p:txBody>
      </p:sp>
      <p:sp>
        <p:nvSpPr>
          <p:cNvPr id="3" name="Subtitle 2"/>
          <p:cNvSpPr>
            <a:spLocks noGrp="1"/>
          </p:cNvSpPr>
          <p:nvPr>
            <p:ph type="subTitle" idx="1"/>
          </p:nvPr>
        </p:nvSpPr>
        <p:spPr/>
        <p:txBody>
          <a:bodyPr>
            <a:normAutofit fontScale="25000" lnSpcReduction="20000"/>
          </a:bodyPr>
          <a:lstStyle/>
          <a:p>
            <a:endParaRPr lang="en-US"/>
          </a:p>
        </p:txBody>
      </p:sp>
    </p:spTree>
    <p:extLst>
      <p:ext uri="{BB962C8B-B14F-4D97-AF65-F5344CB8AC3E}">
        <p14:creationId xmlns:p14="http://schemas.microsoft.com/office/powerpoint/2010/main" val="2551146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Imposter Scams</a:t>
            </a:r>
            <a:endParaRPr lang="en-US" dirty="0"/>
          </a:p>
        </p:txBody>
      </p:sp>
      <p:sp>
        <p:nvSpPr>
          <p:cNvPr id="3" name="Content Placeholder 2"/>
          <p:cNvSpPr>
            <a:spLocks noGrp="1"/>
          </p:cNvSpPr>
          <p:nvPr>
            <p:ph idx="1"/>
          </p:nvPr>
        </p:nvSpPr>
        <p:spPr/>
        <p:txBody>
          <a:bodyPr/>
          <a:lstStyle/>
          <a:p>
            <a:r>
              <a:rPr lang="en-US" dirty="0" smtClean="0"/>
              <a:t>What does the term mean to you?</a:t>
            </a:r>
            <a:endParaRPr lang="en-US" dirty="0"/>
          </a:p>
        </p:txBody>
      </p:sp>
    </p:spTree>
    <p:extLst>
      <p:ext uri="{BB962C8B-B14F-4D97-AF65-F5344CB8AC3E}">
        <p14:creationId xmlns:p14="http://schemas.microsoft.com/office/powerpoint/2010/main" val="4071877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Imposter Scams</a:t>
            </a:r>
            <a:endParaRPr lang="en-US" dirty="0"/>
          </a:p>
        </p:txBody>
      </p:sp>
      <p:sp>
        <p:nvSpPr>
          <p:cNvPr id="3" name="Content Placeholder 2"/>
          <p:cNvSpPr>
            <a:spLocks noGrp="1"/>
          </p:cNvSpPr>
          <p:nvPr>
            <p:ph idx="1"/>
          </p:nvPr>
        </p:nvSpPr>
        <p:spPr/>
        <p:txBody>
          <a:bodyPr/>
          <a:lstStyle/>
          <a:p>
            <a:r>
              <a:rPr lang="en-US" dirty="0" smtClean="0"/>
              <a:t>Someone who pretends to be somebody else</a:t>
            </a:r>
          </a:p>
          <a:p>
            <a:r>
              <a:rPr lang="en-US" dirty="0" smtClean="0"/>
              <a:t>Calls you, emails you</a:t>
            </a:r>
          </a:p>
        </p:txBody>
      </p:sp>
    </p:spTree>
    <p:extLst>
      <p:ext uri="{BB962C8B-B14F-4D97-AF65-F5344CB8AC3E}">
        <p14:creationId xmlns:p14="http://schemas.microsoft.com/office/powerpoint/2010/main" val="3441828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Money, Money, Money</a:t>
            </a:r>
            <a:endParaRPr lang="en-US" dirty="0"/>
          </a:p>
        </p:txBody>
      </p:sp>
      <p:sp>
        <p:nvSpPr>
          <p:cNvPr id="3" name="Content Placeholder 2"/>
          <p:cNvSpPr>
            <a:spLocks noGrp="1"/>
          </p:cNvSpPr>
          <p:nvPr>
            <p:ph idx="1"/>
          </p:nvPr>
        </p:nvSpPr>
        <p:spPr/>
        <p:txBody>
          <a:bodyPr/>
          <a:lstStyle/>
          <a:p>
            <a:r>
              <a:rPr lang="en-US" dirty="0" smtClean="0"/>
              <a:t>Wire transfer</a:t>
            </a:r>
          </a:p>
          <a:p>
            <a:r>
              <a:rPr lang="en-US" dirty="0" smtClean="0"/>
              <a:t>Reloadable debit card</a:t>
            </a:r>
            <a:br>
              <a:rPr lang="en-US" dirty="0" smtClean="0"/>
            </a:br>
            <a:endParaRPr lang="en-US" dirty="0" smtClean="0"/>
          </a:p>
          <a:p>
            <a:pPr marL="166687" indent="0" algn="ctr">
              <a:buNone/>
            </a:pPr>
            <a:r>
              <a:rPr lang="en-US" dirty="0" smtClean="0"/>
              <a:t>Either one = sending cash</a:t>
            </a:r>
            <a:endParaRPr lang="en-US" dirty="0"/>
          </a:p>
        </p:txBody>
      </p:sp>
    </p:spTree>
    <p:extLst>
      <p:ext uri="{BB962C8B-B14F-4D97-AF65-F5344CB8AC3E}">
        <p14:creationId xmlns:p14="http://schemas.microsoft.com/office/powerpoint/2010/main" val="1433339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Their line, your reply</a:t>
            </a:r>
            <a:endParaRPr lang="en-US" dirty="0"/>
          </a:p>
        </p:txBody>
      </p:sp>
      <p:sp>
        <p:nvSpPr>
          <p:cNvPr id="3" name="Content Placeholder 2"/>
          <p:cNvSpPr>
            <a:spLocks noGrp="1"/>
          </p:cNvSpPr>
          <p:nvPr>
            <p:ph idx="1"/>
          </p:nvPr>
        </p:nvSpPr>
        <p:spPr/>
        <p:txBody>
          <a:bodyPr/>
          <a:lstStyle/>
          <a:p>
            <a:r>
              <a:rPr lang="en-US" dirty="0" smtClean="0"/>
              <a:t>“Grandma, I need money for bail. Don’t tell mom.”</a:t>
            </a:r>
            <a:br>
              <a:rPr lang="en-US" dirty="0" smtClean="0"/>
            </a:br>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2977648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Their line, your reply</a:t>
            </a:r>
            <a:endParaRPr lang="en-US" dirty="0"/>
          </a:p>
        </p:txBody>
      </p:sp>
      <p:sp>
        <p:nvSpPr>
          <p:cNvPr id="3" name="Content Placeholder 2"/>
          <p:cNvSpPr>
            <a:spLocks noGrp="1"/>
          </p:cNvSpPr>
          <p:nvPr>
            <p:ph idx="1"/>
          </p:nvPr>
        </p:nvSpPr>
        <p:spPr/>
        <p:txBody>
          <a:bodyPr/>
          <a:lstStyle/>
          <a:p>
            <a:r>
              <a:rPr lang="en-US" dirty="0" smtClean="0"/>
              <a:t>“I’m from the IRS and you owe back taxes.”</a:t>
            </a:r>
          </a:p>
          <a:p>
            <a:endParaRPr lang="en-US" dirty="0"/>
          </a:p>
        </p:txBody>
      </p:sp>
    </p:spTree>
    <p:extLst>
      <p:ext uri="{BB962C8B-B14F-4D97-AF65-F5344CB8AC3E}">
        <p14:creationId xmlns:p14="http://schemas.microsoft.com/office/powerpoint/2010/main" val="2322709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Their line, your reply</a:t>
            </a:r>
            <a:endParaRPr lang="en-US" dirty="0"/>
          </a:p>
        </p:txBody>
      </p:sp>
      <p:sp>
        <p:nvSpPr>
          <p:cNvPr id="3" name="Content Placeholder 2"/>
          <p:cNvSpPr>
            <a:spLocks noGrp="1"/>
          </p:cNvSpPr>
          <p:nvPr>
            <p:ph idx="1"/>
          </p:nvPr>
        </p:nvSpPr>
        <p:spPr/>
        <p:txBody>
          <a:bodyPr/>
          <a:lstStyle/>
          <a:p>
            <a:r>
              <a:rPr lang="en-US" dirty="0" smtClean="0"/>
              <a:t>“I’m calling from Official-Sounding Company! You’ve won a fabulous prize! But first, there’s a fee…”</a:t>
            </a:r>
          </a:p>
          <a:p>
            <a:endParaRPr lang="en-US" dirty="0"/>
          </a:p>
        </p:txBody>
      </p:sp>
    </p:spTree>
    <p:extLst>
      <p:ext uri="{BB962C8B-B14F-4D97-AF65-F5344CB8AC3E}">
        <p14:creationId xmlns:p14="http://schemas.microsoft.com/office/powerpoint/2010/main" val="3727305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Their line, your reply</a:t>
            </a:r>
            <a:endParaRPr lang="en-US" dirty="0"/>
          </a:p>
        </p:txBody>
      </p:sp>
      <p:sp>
        <p:nvSpPr>
          <p:cNvPr id="3" name="Content Placeholder 2"/>
          <p:cNvSpPr>
            <a:spLocks noGrp="1"/>
          </p:cNvSpPr>
          <p:nvPr>
            <p:ph idx="1"/>
          </p:nvPr>
        </p:nvSpPr>
        <p:spPr/>
        <p:txBody>
          <a:bodyPr/>
          <a:lstStyle/>
          <a:p>
            <a:r>
              <a:rPr lang="en-US" dirty="0" smtClean="0"/>
              <a:t>“I wish I could come meet you, but I don’t have enough money for a plane ticket.”</a:t>
            </a:r>
          </a:p>
          <a:p>
            <a:endParaRPr lang="en-US" dirty="0"/>
          </a:p>
        </p:txBody>
      </p:sp>
    </p:spTree>
    <p:extLst>
      <p:ext uri="{BB962C8B-B14F-4D97-AF65-F5344CB8AC3E}">
        <p14:creationId xmlns:p14="http://schemas.microsoft.com/office/powerpoint/2010/main" val="4127676398"/>
      </p:ext>
    </p:extLst>
  </p:cSld>
  <p:clrMapOvr>
    <a:masterClrMapping/>
  </p:clrMapOvr>
</p:sld>
</file>

<file path=ppt/theme/theme1.xml><?xml version="1.0" encoding="utf-8"?>
<a:theme xmlns:a="http://schemas.openxmlformats.org/drawingml/2006/main" name="Pass It On">
  <a:themeElements>
    <a:clrScheme name="Pass It On">
      <a:dk1>
        <a:sysClr val="windowText" lastClr="000000"/>
      </a:dk1>
      <a:lt1>
        <a:sysClr val="window" lastClr="FFFFFF"/>
      </a:lt1>
      <a:dk2>
        <a:srgbClr val="439BA2"/>
      </a:dk2>
      <a:lt2>
        <a:srgbClr val="FEE8D2"/>
      </a:lt2>
      <a:accent1>
        <a:srgbClr val="439BA2"/>
      </a:accent1>
      <a:accent2>
        <a:srgbClr val="439BA2"/>
      </a:accent2>
      <a:accent3>
        <a:srgbClr val="439BA2"/>
      </a:accent3>
      <a:accent4>
        <a:srgbClr val="439BA2"/>
      </a:accent4>
      <a:accent5>
        <a:srgbClr val="4BACC6"/>
      </a:accent5>
      <a:accent6>
        <a:srgbClr val="439BA2"/>
      </a:accent6>
      <a:hlink>
        <a:srgbClr val="439BA2"/>
      </a:hlink>
      <a:folHlink>
        <a:srgbClr val="439BA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IDT</Template>
  <TotalTime>360</TotalTime>
  <Words>1625</Words>
  <Application>Microsoft Office PowerPoint</Application>
  <PresentationFormat>On-screen Show (4:3)</PresentationFormat>
  <Paragraphs>103</Paragraphs>
  <Slides>12</Slides>
  <Notes>11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Pass It On</vt:lpstr>
      <vt:lpstr>PowerPoint Presentation</vt:lpstr>
      <vt:lpstr>Imposter Scams</vt:lpstr>
      <vt:lpstr>Imposter Scams</vt:lpstr>
      <vt:lpstr>Imposter Scams</vt:lpstr>
      <vt:lpstr>Money, Money, Money</vt:lpstr>
      <vt:lpstr>Their line, your reply</vt:lpstr>
      <vt:lpstr>Their line, your reply</vt:lpstr>
      <vt:lpstr>Their line, your reply</vt:lpstr>
      <vt:lpstr>Their line, your reply</vt:lpstr>
      <vt:lpstr>PowerPoint Presentation</vt:lpstr>
      <vt:lpstr>PowerPoint Presentation</vt:lpstr>
      <vt:lpstr>Imposter Scams</vt:lpstr>
    </vt:vector>
  </TitlesOfParts>
  <Company>Federal Trade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Imposter Scams</dc:title>
  <dc:creator>Federal Trade Commission</dc:creator>
  <cp:lastModifiedBy>Federal Trade Commission</cp:lastModifiedBy>
  <cp:revision>22</cp:revision>
  <dcterms:created xsi:type="dcterms:W3CDTF">2014-05-06T14:30:15Z</dcterms:created>
  <dcterms:modified xsi:type="dcterms:W3CDTF">2014-08-22T19:34:20Z</dcterms:modified>
</cp:coreProperties>
</file>