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71" r:id="rId2"/>
    <p:sldId id="256" r:id="rId3"/>
    <p:sldId id="257" r:id="rId4"/>
    <p:sldId id="258" r:id="rId5"/>
    <p:sldId id="259" r:id="rId6"/>
    <p:sldId id="267" r:id="rId7"/>
    <p:sldId id="260" r:id="rId8"/>
    <p:sldId id="268" r:id="rId9"/>
    <p:sldId id="263" r:id="rId10"/>
    <p:sldId id="269" r:id="rId11"/>
    <p:sldId id="270" r:id="rId12"/>
    <p:sldId id="265"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5941" autoAdjust="0"/>
  </p:normalViewPr>
  <p:slideViewPr>
    <p:cSldViewPr>
      <p:cViewPr varScale="1">
        <p:scale>
          <a:sx n="37" d="100"/>
          <a:sy n="37" d="100"/>
        </p:scale>
        <p:origin x="-2122" y="-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72" tIns="46586" rIns="93172" bIns="46586" rtlCol="0"/>
          <a:lstStyle>
            <a:lvl1pPr algn="l">
              <a:defRPr sz="1200"/>
            </a:lvl1pPr>
          </a:lstStyle>
          <a:p>
            <a:endParaRPr lang="en-US"/>
          </a:p>
        </p:txBody>
      </p:sp>
      <p:sp>
        <p:nvSpPr>
          <p:cNvPr id="3" name="Date Placeholder 2"/>
          <p:cNvSpPr>
            <a:spLocks noGrp="1"/>
          </p:cNvSpPr>
          <p:nvPr>
            <p:ph type="dt" idx="1"/>
          </p:nvPr>
        </p:nvSpPr>
        <p:spPr>
          <a:xfrm>
            <a:off x="3970938" y="1"/>
            <a:ext cx="3037840" cy="464820"/>
          </a:xfrm>
          <a:prstGeom prst="rect">
            <a:avLst/>
          </a:prstGeom>
        </p:spPr>
        <p:txBody>
          <a:bodyPr vert="horz" lIns="93172" tIns="46586" rIns="93172" bIns="46586" rtlCol="0"/>
          <a:lstStyle>
            <a:lvl1pPr algn="r">
              <a:defRPr sz="1200"/>
            </a:lvl1pPr>
          </a:lstStyle>
          <a:p>
            <a:fld id="{E20F88BA-C213-4932-871F-69EC0E66D611}" type="datetimeFigureOut">
              <a:rPr lang="en-US" smtClean="0"/>
              <a:t>8/22/2014</a:t>
            </a:fld>
            <a:endParaRPr lang="en-US"/>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2" tIns="46586" rIns="93172" bIns="46586"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2" tIns="46586" rIns="93172" bIns="465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6" rIns="93172" bIns="46586"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6" rIns="93172" bIns="46586" rtlCol="0" anchor="b"/>
          <a:lstStyle>
            <a:lvl1pPr algn="r">
              <a:defRPr sz="1200"/>
            </a:lvl1pPr>
          </a:lstStyle>
          <a:p>
            <a:fld id="{D41737AA-35A3-4E38-A46D-C4B083A093C5}" type="slidenum">
              <a:rPr lang="en-US" smtClean="0"/>
              <a:t>‹#›</a:t>
            </a:fld>
            <a:endParaRPr lang="en-US"/>
          </a:p>
        </p:txBody>
      </p:sp>
    </p:spTree>
    <p:extLst>
      <p:ext uri="{BB962C8B-B14F-4D97-AF65-F5344CB8AC3E}">
        <p14:creationId xmlns:p14="http://schemas.microsoft.com/office/powerpoint/2010/main" val="3749425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Welcome, introductions.</a:t>
            </a:r>
          </a:p>
          <a:p>
            <a:endParaRPr lang="en-US" dirty="0" smtClean="0"/>
          </a:p>
          <a:p>
            <a:r>
              <a:rPr lang="en-US" dirty="0" smtClean="0"/>
              <a:t>Hand out materials, if you have some.</a:t>
            </a:r>
            <a:r>
              <a:rPr lang="en-US" baseline="0" dirty="0" smtClean="0"/>
              <a:t> Use activity, if desired.</a:t>
            </a:r>
            <a:endParaRPr lang="en-US" dirty="0"/>
          </a:p>
        </p:txBody>
      </p:sp>
      <p:sp>
        <p:nvSpPr>
          <p:cNvPr id="4" name="Slide Number Placeholder 3"/>
          <p:cNvSpPr>
            <a:spLocks noGrp="1"/>
          </p:cNvSpPr>
          <p:nvPr>
            <p:ph type="sldNum" sz="quarter" idx="10"/>
          </p:nvPr>
        </p:nvSpPr>
        <p:spPr/>
        <p:txBody>
          <a:bodyPr/>
          <a:lstStyle/>
          <a:p>
            <a:fld id="{D41737AA-35A3-4E38-A46D-C4B083A093C5}" type="slidenum">
              <a:rPr lang="en-US" smtClean="0"/>
              <a:t>2</a:t>
            </a:fld>
            <a:endParaRPr lang="en-US"/>
          </a:p>
        </p:txBody>
      </p:sp>
    </p:spTree>
    <p:extLst>
      <p:ext uri="{BB962C8B-B14F-4D97-AF65-F5344CB8AC3E}">
        <p14:creationId xmlns:p14="http://schemas.microsoft.com/office/powerpoint/2010/main" val="29713419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17"/>
            <a:r>
              <a:rPr lang="en-US" dirty="0" smtClean="0"/>
              <a:t>And if</a:t>
            </a:r>
            <a:r>
              <a:rPr lang="en-US" baseline="0" dirty="0" smtClean="0"/>
              <a:t> you or anyone you know spots a scam, the Federal Trade Commission would like to hear about it. Please call them or go online to file a complaint. FTC investigators go through the database all the time, looking for cases. Your report could make a real difference.</a:t>
            </a:r>
            <a:endParaRPr lang="en-US" dirty="0" smtClean="0"/>
          </a:p>
          <a:p>
            <a:endParaRPr lang="en-US" dirty="0"/>
          </a:p>
        </p:txBody>
      </p:sp>
      <p:sp>
        <p:nvSpPr>
          <p:cNvPr id="4" name="Slide Number Placeholder 3"/>
          <p:cNvSpPr>
            <a:spLocks noGrp="1"/>
          </p:cNvSpPr>
          <p:nvPr>
            <p:ph type="sldNum" sz="quarter" idx="10"/>
          </p:nvPr>
        </p:nvSpPr>
        <p:spPr/>
        <p:txBody>
          <a:bodyPr/>
          <a:lstStyle/>
          <a:p>
            <a:fld id="{D41737AA-35A3-4E38-A46D-C4B083A093C5}" type="slidenum">
              <a:rPr lang="en-US" smtClean="0"/>
              <a:t>11</a:t>
            </a:fld>
            <a:endParaRPr lang="en-US"/>
          </a:p>
        </p:txBody>
      </p:sp>
    </p:spTree>
    <p:extLst>
      <p:ext uri="{BB962C8B-B14F-4D97-AF65-F5344CB8AC3E}">
        <p14:creationId xmlns:p14="http://schemas.microsoft.com/office/powerpoint/2010/main" val="1954278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 you for taking the time to talk with me today, and for sharing your stories with the group.</a:t>
            </a:r>
            <a:r>
              <a:rPr lang="en-US" baseline="0" dirty="0" smtClean="0"/>
              <a:t> I hope it’s been useful.</a:t>
            </a:r>
            <a:endParaRPr lang="en-US" dirty="0" smtClean="0"/>
          </a:p>
          <a:p>
            <a:endParaRPr lang="en-US" dirty="0" smtClean="0"/>
          </a:p>
          <a:p>
            <a:r>
              <a:rPr lang="en-US" dirty="0" smtClean="0"/>
              <a:t>Questions? (Remind people to</a:t>
            </a:r>
            <a:r>
              <a:rPr lang="en-US" baseline="0" dirty="0" smtClean="0"/>
              <a:t> take materials for friends and family.)</a:t>
            </a:r>
          </a:p>
          <a:p>
            <a:endParaRPr lang="en-US" baseline="0" dirty="0" smtClean="0"/>
          </a:p>
          <a:p>
            <a:r>
              <a:rPr lang="en-US" baseline="0" smtClean="0"/>
              <a:t>Thanks!</a:t>
            </a:r>
            <a:endParaRPr lang="en-US" dirty="0"/>
          </a:p>
        </p:txBody>
      </p:sp>
      <p:sp>
        <p:nvSpPr>
          <p:cNvPr id="4" name="Slide Number Placeholder 3"/>
          <p:cNvSpPr>
            <a:spLocks noGrp="1"/>
          </p:cNvSpPr>
          <p:nvPr>
            <p:ph type="sldNum" sz="quarter" idx="10"/>
          </p:nvPr>
        </p:nvSpPr>
        <p:spPr/>
        <p:txBody>
          <a:bodyPr/>
          <a:lstStyle/>
          <a:p>
            <a:fld id="{D41737AA-35A3-4E38-A46D-C4B083A093C5}" type="slidenum">
              <a:rPr lang="en-US">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29713419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Many</a:t>
            </a:r>
            <a:r>
              <a:rPr lang="en-US" baseline="0" dirty="0" smtClean="0"/>
              <a:t> </a:t>
            </a:r>
            <a:r>
              <a:rPr lang="en-US" dirty="0" smtClean="0"/>
              <a:t>of us donate to a charity we care about. </a:t>
            </a:r>
          </a:p>
          <a:p>
            <a:endParaRPr lang="en-US" dirty="0" smtClean="0"/>
          </a:p>
          <a:p>
            <a:r>
              <a:rPr lang="en-US" dirty="0" smtClean="0"/>
              <a:t>But</a:t>
            </a:r>
            <a:r>
              <a:rPr lang="en-US" baseline="0" dirty="0" smtClean="0"/>
              <a:t> I’ll bet that every person here has gotten solicited by charities – real ones and fake ones – to give money. I hope we can share some of our stories today, so we leave even better prepared to spot the scams and make sure our donations go where we mean them to.</a:t>
            </a:r>
          </a:p>
          <a:p>
            <a:endParaRPr lang="en-US" baseline="0" dirty="0" smtClean="0"/>
          </a:p>
          <a:p>
            <a:r>
              <a:rPr lang="en-US" baseline="0" dirty="0" smtClean="0"/>
              <a:t>Raise your hand if you got a solicitation from a charity in the last week. What about the last month?</a:t>
            </a:r>
          </a:p>
          <a:p>
            <a:endParaRPr lang="en-US" baseline="0" dirty="0" smtClean="0"/>
          </a:p>
        </p:txBody>
      </p:sp>
      <p:sp>
        <p:nvSpPr>
          <p:cNvPr id="4" name="Slide Number Placeholder 3"/>
          <p:cNvSpPr>
            <a:spLocks noGrp="1"/>
          </p:cNvSpPr>
          <p:nvPr>
            <p:ph type="sldNum" sz="quarter" idx="10"/>
          </p:nvPr>
        </p:nvSpPr>
        <p:spPr/>
        <p:txBody>
          <a:bodyPr/>
          <a:lstStyle/>
          <a:p>
            <a:fld id="{D41737AA-35A3-4E38-A46D-C4B083A093C5}" type="slidenum">
              <a:rPr lang="en-US" smtClean="0"/>
              <a:t>3</a:t>
            </a:fld>
            <a:endParaRPr lang="en-US"/>
          </a:p>
        </p:txBody>
      </p:sp>
    </p:spTree>
    <p:extLst>
      <p:ext uri="{BB962C8B-B14F-4D97-AF65-F5344CB8AC3E}">
        <p14:creationId xmlns:p14="http://schemas.microsoft.com/office/powerpoint/2010/main" val="11271436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Donations </a:t>
            </a:r>
            <a:r>
              <a:rPr lang="en-US" baseline="0" dirty="0" err="1" smtClean="0"/>
              <a:t>aer</a:t>
            </a:r>
            <a:r>
              <a:rPr lang="en-US" baseline="0" dirty="0" smtClean="0"/>
              <a:t> what keep charities in business. Which means many charities try to raise money from people just like us. They call, they send letters, and they email.  They might be groups you know and recognize – but they might not. Many charities buy or trade fundraising lists, so they can find even more people who might contribute.</a:t>
            </a:r>
          </a:p>
          <a:p>
            <a:endParaRPr lang="en-US" baseline="0" dirty="0" smtClean="0"/>
          </a:p>
          <a:p>
            <a:r>
              <a:rPr lang="en-US" baseline="0" dirty="0" smtClean="0"/>
              <a:t>Have any of you been contacted by a charity you never heard of for fundraising? How did they get in touch? [DISCUSSION]</a:t>
            </a:r>
          </a:p>
          <a:p>
            <a:endParaRPr lang="en-US" baseline="0" dirty="0" smtClean="0"/>
          </a:p>
          <a:p>
            <a:r>
              <a:rPr lang="en-US" baseline="0" dirty="0" smtClean="0"/>
              <a:t>[Note: Charities and fundraisers are not covered by the Do Not Call list. They are allowed to call people – but, if you tell them to put you on </a:t>
            </a:r>
            <a:r>
              <a:rPr lang="en-US" u="sng" baseline="0" dirty="0" smtClean="0"/>
              <a:t>their</a:t>
            </a:r>
            <a:r>
              <a:rPr lang="en-US" baseline="0" dirty="0" smtClean="0"/>
              <a:t> Do Not Call list, they have to stop calling you.]</a:t>
            </a:r>
            <a:endParaRPr lang="en-US" dirty="0"/>
          </a:p>
        </p:txBody>
      </p:sp>
      <p:sp>
        <p:nvSpPr>
          <p:cNvPr id="4" name="Slide Number Placeholder 3"/>
          <p:cNvSpPr>
            <a:spLocks noGrp="1"/>
          </p:cNvSpPr>
          <p:nvPr>
            <p:ph type="sldNum" sz="quarter" idx="10"/>
          </p:nvPr>
        </p:nvSpPr>
        <p:spPr/>
        <p:txBody>
          <a:bodyPr/>
          <a:lstStyle/>
          <a:p>
            <a:fld id="{D41737AA-35A3-4E38-A46D-C4B083A093C5}" type="slidenum">
              <a:rPr lang="en-US" smtClean="0"/>
              <a:t>4</a:t>
            </a:fld>
            <a:endParaRPr lang="en-US"/>
          </a:p>
        </p:txBody>
      </p:sp>
    </p:spTree>
    <p:extLst>
      <p:ext uri="{BB962C8B-B14F-4D97-AF65-F5344CB8AC3E}">
        <p14:creationId xmlns:p14="http://schemas.microsoft.com/office/powerpoint/2010/main" val="18655054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Along with legitimate fundraisers, scammers also are picking up the phone, trying to get your money.</a:t>
            </a:r>
          </a:p>
          <a:p>
            <a:endParaRPr lang="en-US" baseline="0" dirty="0" smtClean="0"/>
          </a:p>
          <a:p>
            <a:r>
              <a:rPr lang="en-US" baseline="0" dirty="0" smtClean="0"/>
              <a:t>Here’s how charity fraud works.</a:t>
            </a:r>
          </a:p>
          <a:p>
            <a:endParaRPr lang="en-US" baseline="0" dirty="0" smtClean="0"/>
          </a:p>
          <a:p>
            <a:r>
              <a:rPr lang="en-US" baseline="0" dirty="0" smtClean="0"/>
              <a:t>When charity scammers try to get money from you, they want the quickest way to get it. Most of the time, that means they’ll call. They might use an organization name that sounds like a charity you’ve heard of. Sometimes, they’ll sound familiar </a:t>
            </a:r>
            <a:r>
              <a:rPr lang="en-US" u="sng" baseline="0" dirty="0" smtClean="0"/>
              <a:t>and</a:t>
            </a:r>
            <a:r>
              <a:rPr lang="en-US" u="none" baseline="0" dirty="0" smtClean="0"/>
              <a:t> </a:t>
            </a:r>
            <a:r>
              <a:rPr lang="en-US" baseline="0" dirty="0" smtClean="0"/>
              <a:t>official– for example, they might claim to be affiliated with the local fire or police department.</a:t>
            </a:r>
          </a:p>
        </p:txBody>
      </p:sp>
      <p:sp>
        <p:nvSpPr>
          <p:cNvPr id="4" name="Slide Number Placeholder 3"/>
          <p:cNvSpPr>
            <a:spLocks noGrp="1"/>
          </p:cNvSpPr>
          <p:nvPr>
            <p:ph type="sldNum" sz="quarter" idx="10"/>
          </p:nvPr>
        </p:nvSpPr>
        <p:spPr/>
        <p:txBody>
          <a:bodyPr/>
          <a:lstStyle/>
          <a:p>
            <a:fld id="{D41737AA-35A3-4E38-A46D-C4B083A093C5}" type="slidenum">
              <a:rPr lang="en-US" smtClean="0"/>
              <a:t>5</a:t>
            </a:fld>
            <a:endParaRPr lang="en-US"/>
          </a:p>
        </p:txBody>
      </p:sp>
    </p:spTree>
    <p:extLst>
      <p:ext uri="{BB962C8B-B14F-4D97-AF65-F5344CB8AC3E}">
        <p14:creationId xmlns:p14="http://schemas.microsoft.com/office/powerpoint/2010/main" val="583748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Sometimes, they’ll thank you for your pledge, or for your earlier donations – even though you never donated before. </a:t>
            </a:r>
          </a:p>
          <a:p>
            <a:endParaRPr lang="en-US" baseline="0" dirty="0" smtClean="0"/>
          </a:p>
          <a:p>
            <a:r>
              <a:rPr lang="en-US" baseline="0" dirty="0" smtClean="0"/>
              <a:t>Almost always, they try to rush you. They’d like your money before you have time to stop and think. They might pressure you to pay right away – wiring money, buying prepaid debit cards, or even offering to send a courier. The reason might sound legit – for example, a humanitarian crisis that needs funding right away, or kids who need school supplies or holiday presents. But it’s also just another way to rush you into sending money.</a:t>
            </a:r>
          </a:p>
          <a:p>
            <a:endParaRPr lang="en-US" baseline="0" dirty="0" smtClean="0"/>
          </a:p>
          <a:p>
            <a:r>
              <a:rPr lang="en-US" baseline="0" dirty="0" smtClean="0"/>
              <a:t>Sometimes, the fundraiser on the phone might not give you any details about where the money will go, how it will be used, or how it will get to the folks in need. And if you ask them to send you information in writing before you make up your mind, a scammer usually doesn’t want to send you that.</a:t>
            </a:r>
          </a:p>
          <a:p>
            <a:endParaRPr lang="en-US" baseline="0" dirty="0" smtClean="0"/>
          </a:p>
        </p:txBody>
      </p:sp>
      <p:sp>
        <p:nvSpPr>
          <p:cNvPr id="4" name="Slide Number Placeholder 3"/>
          <p:cNvSpPr>
            <a:spLocks noGrp="1"/>
          </p:cNvSpPr>
          <p:nvPr>
            <p:ph type="sldNum" sz="quarter" idx="10"/>
          </p:nvPr>
        </p:nvSpPr>
        <p:spPr/>
        <p:txBody>
          <a:bodyPr/>
          <a:lstStyle/>
          <a:p>
            <a:fld id="{D41737AA-35A3-4E38-A46D-C4B083A093C5}" type="slidenum">
              <a:rPr lang="en-US" smtClean="0"/>
              <a:t>6</a:t>
            </a:fld>
            <a:endParaRPr lang="en-US"/>
          </a:p>
        </p:txBody>
      </p:sp>
    </p:spTree>
    <p:extLst>
      <p:ext uri="{BB962C8B-B14F-4D97-AF65-F5344CB8AC3E}">
        <p14:creationId xmlns:p14="http://schemas.microsoft.com/office/powerpoint/2010/main" val="19908940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Has anyone gotten that kind of call before? What did you do? What do you think might work? [DISCUSSION]</a:t>
            </a:r>
          </a:p>
          <a:p>
            <a:endParaRPr lang="en-US" baseline="0" dirty="0" smtClean="0"/>
          </a:p>
          <a:p>
            <a:r>
              <a:rPr lang="en-US" baseline="0" dirty="0" smtClean="0"/>
              <a:t>Prompts:</a:t>
            </a:r>
          </a:p>
          <a:p>
            <a:endParaRPr lang="en-US" baseline="0" dirty="0" smtClean="0"/>
          </a:p>
          <a:p>
            <a:pPr marL="174697" indent="-174697">
              <a:buFont typeface="Arial" panose="020B0604020202020204" pitchFamily="34" charset="0"/>
              <a:buChar char="•"/>
            </a:pPr>
            <a:r>
              <a:rPr lang="en-US" baseline="0" dirty="0" smtClean="0"/>
              <a:t>Take your time. This is the biggest and best piece of advice for any scam situation. Time is your friend. </a:t>
            </a:r>
          </a:p>
          <a:p>
            <a:pPr marL="174697" indent="-174697">
              <a:buFont typeface="Arial" panose="020B0604020202020204" pitchFamily="34" charset="0"/>
              <a:buChar char="•"/>
            </a:pPr>
            <a:r>
              <a:rPr lang="en-US" baseline="0" dirty="0" smtClean="0"/>
              <a:t>Do your research. Look up the name of the charity online. Ask for materials in writing. Read them and check it out.</a:t>
            </a:r>
          </a:p>
          <a:p>
            <a:pPr marL="174697" indent="-174697">
              <a:buFont typeface="Arial" panose="020B0604020202020204" pitchFamily="34" charset="0"/>
              <a:buChar char="•"/>
            </a:pPr>
            <a:r>
              <a:rPr lang="en-US" baseline="0" dirty="0" smtClean="0"/>
              <a:t>Ask the fundraiser: what percentage of your donation would go to the charity? Paid fundraisers take a cut of every donation.</a:t>
            </a:r>
          </a:p>
          <a:p>
            <a:pPr marL="174697" indent="-174697">
              <a:buFont typeface="Arial" panose="020B0604020202020204" pitchFamily="34" charset="0"/>
              <a:buChar char="•"/>
            </a:pPr>
            <a:r>
              <a:rPr lang="en-US" baseline="0" dirty="0" smtClean="0"/>
              <a:t>Ask the fundraiser: are donations tax deductible? How much of it?</a:t>
            </a:r>
          </a:p>
          <a:p>
            <a:pPr marL="174697" indent="-174697">
              <a:buFont typeface="Arial" panose="020B0604020202020204" pitchFamily="34" charset="0"/>
              <a:buChar char="•"/>
            </a:pPr>
            <a:r>
              <a:rPr lang="en-US" baseline="0" dirty="0" smtClean="0"/>
              <a:t>They want you to send cash or wire money? No way. That’s a scam.</a:t>
            </a:r>
          </a:p>
          <a:p>
            <a:endParaRPr lang="en-US" baseline="0" dirty="0" smtClean="0"/>
          </a:p>
          <a:p>
            <a:r>
              <a:rPr lang="en-US" baseline="0" dirty="0" smtClean="0"/>
              <a:t>The FTC talked with a scammer about how he got money from people. The scammer said he moved on when someone said no quickly so: fast no, slow yes. That’s your best defense against any kind of scam.</a:t>
            </a:r>
          </a:p>
        </p:txBody>
      </p:sp>
      <p:sp>
        <p:nvSpPr>
          <p:cNvPr id="4" name="Slide Number Placeholder 3"/>
          <p:cNvSpPr>
            <a:spLocks noGrp="1"/>
          </p:cNvSpPr>
          <p:nvPr>
            <p:ph type="sldNum" sz="quarter" idx="10"/>
          </p:nvPr>
        </p:nvSpPr>
        <p:spPr/>
        <p:txBody>
          <a:bodyPr/>
          <a:lstStyle/>
          <a:p>
            <a:fld id="{D41737AA-35A3-4E38-A46D-C4B083A093C5}" type="slidenum">
              <a:rPr lang="en-US" smtClean="0"/>
              <a:t>7</a:t>
            </a:fld>
            <a:endParaRPr lang="en-US"/>
          </a:p>
        </p:txBody>
      </p:sp>
    </p:spTree>
    <p:extLst>
      <p:ext uri="{BB962C8B-B14F-4D97-AF65-F5344CB8AC3E}">
        <p14:creationId xmlns:p14="http://schemas.microsoft.com/office/powerpoint/2010/main" val="36333153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all have the</a:t>
            </a:r>
            <a:r>
              <a:rPr lang="en-US" baseline="0" dirty="0" smtClean="0"/>
              <a:t> strategies that work for us to get off the phone. What do you do? [DISCUSSION]</a:t>
            </a:r>
          </a:p>
          <a:p>
            <a:endParaRPr lang="en-US" baseline="0" dirty="0" smtClean="0"/>
          </a:p>
          <a:p>
            <a:r>
              <a:rPr lang="en-US" baseline="0" dirty="0" smtClean="0"/>
              <a:t>For people who can’t just hang up – and there are lots of us – here are a few ideas to pass on. You could simply interrupt the caller’s fundraising pitch and say, “No, thanks.” or “I’m not interested.” and then hang up. </a:t>
            </a:r>
          </a:p>
          <a:p>
            <a:endParaRPr lang="en-US" baseline="0" dirty="0" smtClean="0"/>
          </a:p>
          <a:p>
            <a:r>
              <a:rPr lang="en-US" baseline="0" dirty="0" smtClean="0"/>
              <a:t>Some people make a policy of never making decisions about money based on a phone call. In that case, you can tell the caller that you simply don’t make decisions on the phone, but they can send something in writing and you’ll consider it. </a:t>
            </a:r>
          </a:p>
          <a:p>
            <a:endParaRPr lang="en-US" baseline="0" dirty="0" smtClean="0"/>
          </a:p>
          <a:p>
            <a:r>
              <a:rPr lang="en-US" baseline="0" dirty="0" smtClean="0"/>
              <a:t>The fundraisers sometimes press you to make a pledge. In that case, you can repeat yourself – and add: “If I get the information in the mail with a pledge filled in, I won’t give you anything at all.” </a:t>
            </a:r>
          </a:p>
          <a:p>
            <a:endParaRPr lang="en-US" baseline="0" dirty="0" smtClean="0"/>
          </a:p>
          <a:p>
            <a:r>
              <a:rPr lang="en-US" baseline="0" dirty="0" smtClean="0"/>
              <a:t>Remember: it’s your money. You get to decide how to spend it.</a:t>
            </a:r>
            <a:endParaRPr lang="en-US" dirty="0"/>
          </a:p>
        </p:txBody>
      </p:sp>
      <p:sp>
        <p:nvSpPr>
          <p:cNvPr id="4" name="Slide Number Placeholder 3"/>
          <p:cNvSpPr>
            <a:spLocks noGrp="1"/>
          </p:cNvSpPr>
          <p:nvPr>
            <p:ph type="sldNum" sz="quarter" idx="10"/>
          </p:nvPr>
        </p:nvSpPr>
        <p:spPr/>
        <p:txBody>
          <a:bodyPr/>
          <a:lstStyle/>
          <a:p>
            <a:fld id="{D41737AA-35A3-4E38-A46D-C4B083A093C5}" type="slidenum">
              <a:rPr lang="en-US" smtClean="0"/>
              <a:t>8</a:t>
            </a:fld>
            <a:endParaRPr lang="en-US"/>
          </a:p>
        </p:txBody>
      </p:sp>
    </p:spTree>
    <p:extLst>
      <p:ext uri="{BB962C8B-B14F-4D97-AF65-F5344CB8AC3E}">
        <p14:creationId xmlns:p14="http://schemas.microsoft.com/office/powerpoint/2010/main" val="6939322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a:t>
            </a:r>
            <a:r>
              <a:rPr lang="en-US" baseline="0" dirty="0" smtClean="0"/>
              <a:t> think we can agree that there are a few things we will never do when it comes to people who call asking us to donate money. For that matter, when it comes to any request made on the phone, email, or by mail.</a:t>
            </a:r>
          </a:p>
          <a:p>
            <a:endParaRPr lang="en-US" baseline="0" dirty="0" smtClean="0"/>
          </a:p>
          <a:p>
            <a:pPr marL="174697" indent="-174697">
              <a:buFont typeface="Arial" panose="020B0604020202020204" pitchFamily="34" charset="0"/>
              <a:buChar char="•"/>
            </a:pPr>
            <a:r>
              <a:rPr lang="en-US" baseline="0" dirty="0" smtClean="0"/>
              <a:t>Can we agree that it’s a bad idea to send cash? [DISCUSSION]</a:t>
            </a:r>
          </a:p>
          <a:p>
            <a:pPr marL="174697" indent="-174697">
              <a:buFont typeface="Arial" panose="020B0604020202020204" pitchFamily="34" charset="0"/>
              <a:buChar char="•"/>
            </a:pPr>
            <a:r>
              <a:rPr lang="en-US" baseline="0" dirty="0" smtClean="0"/>
              <a:t>What about wiring money? Can we agree that we will never wire money to anyone who asks us to?</a:t>
            </a:r>
          </a:p>
          <a:p>
            <a:pPr marL="174697" indent="-174697">
              <a:buFont typeface="Arial" panose="020B0604020202020204" pitchFamily="34" charset="0"/>
              <a:buChar char="•"/>
            </a:pPr>
            <a:r>
              <a:rPr lang="en-US" baseline="0" dirty="0" smtClean="0"/>
              <a:t>Prepaid debit cards are a relatively new favorite of scammers. It’s like sending cash, and it’s nearly untraceable. You pick these cards up at the store and add money at the cashier. Scammers usually will ask you to call them with the serial numbers on the card – which means they can get the money you loaded right away.  So: can we all agree that it’s a bad idea to get one, load it, and share the numbers – or send the card off to someone?</a:t>
            </a:r>
          </a:p>
          <a:p>
            <a:pPr marL="174697" indent="-174697">
              <a:buFont typeface="Arial" panose="020B0604020202020204" pitchFamily="34" charset="0"/>
              <a:buChar char="•"/>
            </a:pPr>
            <a:endParaRPr lang="en-US" baseline="0" dirty="0" smtClean="0"/>
          </a:p>
          <a:p>
            <a:endParaRPr lang="en-US" baseline="0" dirty="0" smtClean="0"/>
          </a:p>
          <a:p>
            <a:endParaRPr lang="en-US"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D41737AA-35A3-4E38-A46D-C4B083A093C5}" type="slidenum">
              <a:rPr lang="en-US" smtClean="0"/>
              <a:t>9</a:t>
            </a:fld>
            <a:endParaRPr lang="en-US"/>
          </a:p>
        </p:txBody>
      </p:sp>
    </p:spTree>
    <p:extLst>
      <p:ext uri="{BB962C8B-B14F-4D97-AF65-F5344CB8AC3E}">
        <p14:creationId xmlns:p14="http://schemas.microsoft.com/office/powerpoint/2010/main" val="29543052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It’s exactly the kind of conversation we’ve had today that we hope will happen. Because you have this life experience, and you know a lot about a lot of things – including spotting and avoiding these kinds of scams. </a:t>
            </a:r>
          </a:p>
          <a:p>
            <a:endParaRPr lang="en-US" baseline="0" dirty="0" smtClean="0"/>
          </a:p>
          <a:p>
            <a:r>
              <a:rPr lang="en-US" baseline="0" dirty="0" smtClean="0"/>
              <a:t>But I’ll bet you have someone in your life who might benefit from a little extra help or information. So pass it on. Talk with them. Share your experience. Give them a flyer or a bookmark to help remind them. Let them know where they can find more information on the FTC’s website – at ftc.gov/PassItOn. </a:t>
            </a:r>
            <a:endParaRPr lang="en-US" dirty="0" smtClean="0"/>
          </a:p>
          <a:p>
            <a:endParaRPr lang="en-US" dirty="0"/>
          </a:p>
        </p:txBody>
      </p:sp>
      <p:sp>
        <p:nvSpPr>
          <p:cNvPr id="4" name="Slide Number Placeholder 3"/>
          <p:cNvSpPr>
            <a:spLocks noGrp="1"/>
          </p:cNvSpPr>
          <p:nvPr>
            <p:ph type="sldNum" sz="quarter" idx="10"/>
          </p:nvPr>
        </p:nvSpPr>
        <p:spPr/>
        <p:txBody>
          <a:bodyPr/>
          <a:lstStyle/>
          <a:p>
            <a:fld id="{D41737AA-35A3-4E38-A46D-C4B083A093C5}" type="slidenum">
              <a:rPr lang="en-US" smtClean="0"/>
              <a:t>10</a:t>
            </a:fld>
            <a:endParaRPr lang="en-US"/>
          </a:p>
        </p:txBody>
      </p:sp>
    </p:spTree>
    <p:extLst>
      <p:ext uri="{BB962C8B-B14F-4D97-AF65-F5344CB8AC3E}">
        <p14:creationId xmlns:p14="http://schemas.microsoft.com/office/powerpoint/2010/main" val="25021614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Pass it 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0587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Pass It On (se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38453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914400" y="2133600"/>
            <a:ext cx="7162800" cy="3200400"/>
          </a:xfrm>
          <a:prstGeom prst="rect">
            <a:avLst/>
          </a:prstGeom>
        </p:spPr>
        <p:txBody>
          <a:bodyPr vert="horz" lIns="91440" tIns="45720" rIns="91440" bIns="45720" rtlCol="0" anchor="ctr" anchorCtr="0">
            <a:normAutofit/>
          </a:bodyPr>
          <a:lstStyle>
            <a:lvl1pPr algn="ctr">
              <a:lnSpc>
                <a:spcPts val="5300"/>
              </a:lnSpc>
              <a:defRPr sz="6000" baseline="0"/>
            </a:lvl1pPr>
          </a:lstStyle>
          <a:p>
            <a:r>
              <a:rPr lang="en-US" smtClean="0"/>
              <a:t>Click to edit Master title style</a:t>
            </a:r>
            <a:endParaRPr lang="en-US" dirty="0"/>
          </a:p>
        </p:txBody>
      </p:sp>
      <p:sp>
        <p:nvSpPr>
          <p:cNvPr id="5" name="Subtitle 2"/>
          <p:cNvSpPr>
            <a:spLocks noGrp="1"/>
          </p:cNvSpPr>
          <p:nvPr>
            <p:ph type="subTitle" idx="1" hasCustomPrompt="1"/>
          </p:nvPr>
        </p:nvSpPr>
        <p:spPr>
          <a:xfrm>
            <a:off x="1371600" y="5257800"/>
            <a:ext cx="6400800" cy="3810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 </a:t>
            </a:r>
            <a:endParaRPr lang="en-US" dirty="0"/>
          </a:p>
        </p:txBody>
      </p:sp>
    </p:spTree>
    <p:extLst>
      <p:ext uri="{BB962C8B-B14F-4D97-AF65-F5344CB8AC3E}">
        <p14:creationId xmlns:p14="http://schemas.microsoft.com/office/powerpoint/2010/main" val="3566398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ntent slide (no se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nchorCtr="0"/>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66955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Content slide (se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nchorCtr="0"/>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48579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tart a conversa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75465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report to the FTC">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9961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05000" y="381000"/>
            <a:ext cx="57912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2514600"/>
            <a:ext cx="8382000" cy="3200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7337756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xStyles>
    <p:titleStyle>
      <a:lvl1pPr algn="ctr" defTabSz="914400" rtl="0" eaLnBrk="1" latinLnBrk="0" hangingPunct="1">
        <a:lnSpc>
          <a:spcPts val="4100"/>
        </a:lnSpc>
        <a:spcBef>
          <a:spcPct val="0"/>
        </a:spcBef>
        <a:buNone/>
        <a:defRPr sz="4100" b="1" i="0" kern="1200" baseline="0">
          <a:solidFill>
            <a:schemeClr val="tx1"/>
          </a:solidFill>
          <a:latin typeface="+mj-lt"/>
          <a:ea typeface="+mj-ea"/>
          <a:cs typeface="+mj-cs"/>
        </a:defRPr>
      </a:lvl1pPr>
    </p:titleStyle>
    <p:bodyStyle>
      <a:lvl1pPr marL="796925" indent="-630238" algn="l" defTabSz="914400" rtl="0" eaLnBrk="1" latinLnBrk="0" hangingPunct="1">
        <a:lnSpc>
          <a:spcPts val="4000"/>
        </a:lnSpc>
        <a:spcBef>
          <a:spcPts val="1200"/>
        </a:spcBef>
        <a:spcAft>
          <a:spcPts val="600"/>
        </a:spcAft>
        <a:buClr>
          <a:schemeClr val="tx2"/>
        </a:buClr>
        <a:buSzPct val="105000"/>
        <a:buFontTx/>
        <a:buBlip>
          <a:blip r:embed="rId10"/>
        </a:buBlip>
        <a:tabLst>
          <a:tab pos="914400" algn="l"/>
        </a:tabLst>
        <a:defRPr sz="3200" kern="1200">
          <a:solidFill>
            <a:schemeClr val="tx1"/>
          </a:solidFill>
          <a:latin typeface="+mn-lt"/>
          <a:ea typeface="+mn-ea"/>
          <a:cs typeface="+mn-cs"/>
        </a:defRPr>
      </a:lvl1pPr>
      <a:lvl2pPr marL="742950" indent="457200" algn="l" defTabSz="914400" rtl="0" eaLnBrk="1" latinLnBrk="0" hangingPunct="1">
        <a:lnSpc>
          <a:spcPts val="4000"/>
        </a:lnSpc>
        <a:spcBef>
          <a:spcPts val="1200"/>
        </a:spcBef>
        <a:spcAft>
          <a:spcPts val="600"/>
        </a:spcAft>
        <a:buClr>
          <a:schemeClr val="tx2"/>
        </a:buClr>
        <a:buFont typeface="Arial" panose="020B0604020202020204" pitchFamily="34" charset="0"/>
        <a:buChar char="•"/>
        <a:defRPr sz="2800" kern="1200">
          <a:solidFill>
            <a:schemeClr val="tx1"/>
          </a:solidFill>
          <a:latin typeface="+mn-lt"/>
          <a:ea typeface="+mn-ea"/>
          <a:cs typeface="+mn-cs"/>
        </a:defRPr>
      </a:lvl2pPr>
      <a:lvl3pPr marL="1143000" indent="457200" algn="l" defTabSz="914400" rtl="0" eaLnBrk="1" latinLnBrk="0" hangingPunct="1">
        <a:lnSpc>
          <a:spcPts val="4000"/>
        </a:lnSpc>
        <a:spcBef>
          <a:spcPts val="1200"/>
        </a:spcBef>
        <a:spcAft>
          <a:spcPts val="600"/>
        </a:spcAft>
        <a:buClr>
          <a:schemeClr val="tx2"/>
        </a:buClr>
        <a:buFont typeface="Wingdings" panose="05000000000000000000" pitchFamily="2" charset="2"/>
        <a:buChar char="§"/>
        <a:defRPr sz="2400" kern="1200">
          <a:solidFill>
            <a:schemeClr val="tx1"/>
          </a:solidFill>
          <a:latin typeface="+mn-lt"/>
          <a:ea typeface="+mn-ea"/>
          <a:cs typeface="+mn-cs"/>
        </a:defRPr>
      </a:lvl3pPr>
      <a:lvl4pPr marL="1600200" indent="457200" algn="l" defTabSz="914400" rtl="0" eaLnBrk="1" latinLnBrk="0" hangingPunct="1">
        <a:lnSpc>
          <a:spcPts val="4000"/>
        </a:lnSpc>
        <a:spcBef>
          <a:spcPts val="1200"/>
        </a:spcBef>
        <a:spcAft>
          <a:spcPts val="600"/>
        </a:spcAft>
        <a:buFont typeface="Arial" panose="020B0604020202020204" pitchFamily="34" charset="0"/>
        <a:buChar char="–"/>
        <a:defRPr sz="2000" kern="1200">
          <a:solidFill>
            <a:schemeClr val="tx1"/>
          </a:solidFill>
          <a:latin typeface="+mn-lt"/>
          <a:ea typeface="+mn-ea"/>
          <a:cs typeface="+mn-cs"/>
        </a:defRPr>
      </a:lvl4pPr>
      <a:lvl5pPr marL="2057400" indent="457200" algn="l" defTabSz="914400" rtl="0" eaLnBrk="1" latinLnBrk="0" hangingPunct="1">
        <a:lnSpc>
          <a:spcPts val="4000"/>
        </a:lnSpc>
        <a:spcBef>
          <a:spcPts val="1200"/>
        </a:spcBef>
        <a:spcAft>
          <a:spcPts val="60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86739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57286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78671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Charity Fraud</a:t>
            </a:r>
            <a:endParaRPr lang="en-US" dirty="0"/>
          </a:p>
        </p:txBody>
      </p:sp>
      <p:sp>
        <p:nvSpPr>
          <p:cNvPr id="3" name="Subtitle 2"/>
          <p:cNvSpPr>
            <a:spLocks noGrp="1"/>
          </p:cNvSpPr>
          <p:nvPr>
            <p:ph type="subTitle" idx="1"/>
          </p:nvPr>
        </p:nvSpPr>
        <p:spPr/>
        <p:txBody>
          <a:bodyPr>
            <a:normAutofit fontScale="25000" lnSpcReduction="20000"/>
          </a:bodyPr>
          <a:lstStyle/>
          <a:p>
            <a:endParaRPr lang="en-US"/>
          </a:p>
        </p:txBody>
      </p:sp>
    </p:spTree>
    <p:extLst>
      <p:ext uri="{BB962C8B-B14F-4D97-AF65-F5344CB8AC3E}">
        <p14:creationId xmlns:p14="http://schemas.microsoft.com/office/powerpoint/2010/main" val="1862917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133600"/>
            <a:ext cx="7162800" cy="2133600"/>
          </a:xfrm>
        </p:spPr>
        <p:txBody>
          <a:bodyPr/>
          <a:lstStyle/>
          <a:p>
            <a:r>
              <a:rPr lang="en-US" dirty="0" smtClean="0"/>
              <a:t>Charity Fraud</a:t>
            </a:r>
            <a:endParaRPr lang="en-US" dirty="0"/>
          </a:p>
        </p:txBody>
      </p:sp>
      <p:sp>
        <p:nvSpPr>
          <p:cNvPr id="3" name="Subtitle 2"/>
          <p:cNvSpPr>
            <a:spLocks noGrp="1"/>
          </p:cNvSpPr>
          <p:nvPr>
            <p:ph type="subTitle" idx="1"/>
          </p:nvPr>
        </p:nvSpPr>
        <p:spPr/>
        <p:txBody>
          <a:bodyPr>
            <a:normAutofit fontScale="25000" lnSpcReduction="20000"/>
          </a:bodyPr>
          <a:lstStyle/>
          <a:p>
            <a:endParaRPr lang="en-US"/>
          </a:p>
        </p:txBody>
      </p:sp>
    </p:spTree>
    <p:extLst>
      <p:ext uri="{BB962C8B-B14F-4D97-AF65-F5344CB8AC3E}">
        <p14:creationId xmlns:p14="http://schemas.microsoft.com/office/powerpoint/2010/main" val="2551146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Charity Fraud</a:t>
            </a:r>
            <a:endParaRPr lang="en-US" dirty="0"/>
          </a:p>
        </p:txBody>
      </p:sp>
      <p:sp>
        <p:nvSpPr>
          <p:cNvPr id="3" name="Content Placeholder 2"/>
          <p:cNvSpPr>
            <a:spLocks noGrp="1"/>
          </p:cNvSpPr>
          <p:nvPr>
            <p:ph idx="1"/>
          </p:nvPr>
        </p:nvSpPr>
        <p:spPr/>
        <p:txBody>
          <a:bodyPr/>
          <a:lstStyle/>
          <a:p>
            <a:r>
              <a:rPr lang="en-US" dirty="0" smtClean="0"/>
              <a:t>Has anyone ever asked you to donate to charity?</a:t>
            </a:r>
            <a:endParaRPr lang="en-US" dirty="0"/>
          </a:p>
        </p:txBody>
      </p:sp>
    </p:spTree>
    <p:extLst>
      <p:ext uri="{BB962C8B-B14F-4D97-AF65-F5344CB8AC3E}">
        <p14:creationId xmlns:p14="http://schemas.microsoft.com/office/powerpoint/2010/main" val="4071877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 Fundraising</a:t>
            </a:r>
            <a:endParaRPr lang="en-US" dirty="0"/>
          </a:p>
        </p:txBody>
      </p:sp>
      <p:sp>
        <p:nvSpPr>
          <p:cNvPr id="3" name="Content Placeholder 2"/>
          <p:cNvSpPr>
            <a:spLocks noGrp="1"/>
          </p:cNvSpPr>
          <p:nvPr>
            <p:ph idx="1"/>
          </p:nvPr>
        </p:nvSpPr>
        <p:spPr/>
        <p:txBody>
          <a:bodyPr/>
          <a:lstStyle/>
          <a:p>
            <a:r>
              <a:rPr lang="en-US" dirty="0" smtClean="0"/>
              <a:t>Many charities get in touch:</a:t>
            </a:r>
          </a:p>
          <a:p>
            <a:pPr lvl="1"/>
            <a:r>
              <a:rPr lang="en-US" dirty="0" smtClean="0"/>
              <a:t>By phone</a:t>
            </a:r>
          </a:p>
          <a:p>
            <a:pPr lvl="1"/>
            <a:r>
              <a:rPr lang="en-US" dirty="0" smtClean="0"/>
              <a:t>By mail</a:t>
            </a:r>
          </a:p>
          <a:p>
            <a:pPr lvl="1"/>
            <a:r>
              <a:rPr lang="en-US" dirty="0" smtClean="0"/>
              <a:t>By email</a:t>
            </a:r>
            <a:endParaRPr lang="en-US" dirty="0"/>
          </a:p>
          <a:p>
            <a:pPr marL="457200" lvl="1" indent="0">
              <a:buNone/>
            </a:pPr>
            <a:endParaRPr lang="en-US" dirty="0" smtClean="0"/>
          </a:p>
        </p:txBody>
      </p:sp>
    </p:spTree>
    <p:extLst>
      <p:ext uri="{BB962C8B-B14F-4D97-AF65-F5344CB8AC3E}">
        <p14:creationId xmlns:p14="http://schemas.microsoft.com/office/powerpoint/2010/main" val="3441828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Charity Fraud</a:t>
            </a:r>
            <a:endParaRPr lang="en-US" dirty="0"/>
          </a:p>
        </p:txBody>
      </p:sp>
      <p:sp>
        <p:nvSpPr>
          <p:cNvPr id="3" name="Content Placeholder 2"/>
          <p:cNvSpPr>
            <a:spLocks noGrp="1"/>
          </p:cNvSpPr>
          <p:nvPr>
            <p:ph idx="1"/>
          </p:nvPr>
        </p:nvSpPr>
        <p:spPr>
          <a:xfrm>
            <a:off x="381000" y="2667000"/>
            <a:ext cx="8382000" cy="2133600"/>
          </a:xfrm>
        </p:spPr>
        <p:txBody>
          <a:bodyPr>
            <a:normAutofit fontScale="85000" lnSpcReduction="20000"/>
          </a:bodyPr>
          <a:lstStyle/>
          <a:p>
            <a:pPr>
              <a:lnSpc>
                <a:spcPct val="120000"/>
              </a:lnSpc>
            </a:pPr>
            <a:r>
              <a:rPr lang="en-US" sz="4100" dirty="0" smtClean="0"/>
              <a:t>Here’s how it works:</a:t>
            </a:r>
          </a:p>
          <a:p>
            <a:pPr lvl="1">
              <a:lnSpc>
                <a:spcPct val="120000"/>
              </a:lnSpc>
            </a:pPr>
            <a:r>
              <a:rPr lang="en-US" sz="3600" dirty="0" smtClean="0"/>
              <a:t>Phone call</a:t>
            </a:r>
          </a:p>
          <a:p>
            <a:pPr lvl="1">
              <a:lnSpc>
                <a:spcPct val="120000"/>
              </a:lnSpc>
            </a:pPr>
            <a:r>
              <a:rPr lang="en-US" sz="3600" dirty="0" smtClean="0"/>
              <a:t>Charity name sounds familiar</a:t>
            </a:r>
          </a:p>
          <a:p>
            <a:pPr lvl="1" indent="0">
              <a:buNone/>
            </a:pPr>
            <a:endParaRPr lang="en-US" dirty="0" smtClean="0"/>
          </a:p>
          <a:p>
            <a:pPr lvl="1"/>
            <a:endParaRPr lang="en-US" dirty="0" smtClean="0"/>
          </a:p>
          <a:p>
            <a:pPr lvl="1"/>
            <a:endParaRPr lang="en-US" dirty="0" smtClean="0"/>
          </a:p>
        </p:txBody>
      </p:sp>
    </p:spTree>
    <p:extLst>
      <p:ext uri="{BB962C8B-B14F-4D97-AF65-F5344CB8AC3E}">
        <p14:creationId xmlns:p14="http://schemas.microsoft.com/office/powerpoint/2010/main" val="1433339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Charity Fraud</a:t>
            </a:r>
            <a:endParaRPr lang="en-US" dirty="0"/>
          </a:p>
        </p:txBody>
      </p:sp>
      <p:sp>
        <p:nvSpPr>
          <p:cNvPr id="3" name="Content Placeholder 2"/>
          <p:cNvSpPr>
            <a:spLocks noGrp="1"/>
          </p:cNvSpPr>
          <p:nvPr>
            <p:ph idx="1"/>
          </p:nvPr>
        </p:nvSpPr>
        <p:spPr/>
        <p:txBody>
          <a:bodyPr/>
          <a:lstStyle/>
          <a:p>
            <a:r>
              <a:rPr lang="en-US" dirty="0" smtClean="0"/>
              <a:t>Here’s how it works</a:t>
            </a:r>
          </a:p>
          <a:p>
            <a:pPr lvl="1"/>
            <a:r>
              <a:rPr lang="en-US" dirty="0" smtClean="0"/>
              <a:t>Thank you for a “pledge”</a:t>
            </a:r>
          </a:p>
          <a:p>
            <a:pPr lvl="1"/>
            <a:r>
              <a:rPr lang="en-US" dirty="0" smtClean="0"/>
              <a:t>Pressure to pay quickly</a:t>
            </a:r>
          </a:p>
          <a:p>
            <a:pPr lvl="1"/>
            <a:r>
              <a:rPr lang="en-US" dirty="0" smtClean="0"/>
              <a:t>Might refuse to give you details</a:t>
            </a:r>
            <a:endParaRPr lang="en-US" dirty="0"/>
          </a:p>
        </p:txBody>
      </p:sp>
    </p:spTree>
    <p:extLst>
      <p:ext uri="{BB962C8B-B14F-4D97-AF65-F5344CB8AC3E}">
        <p14:creationId xmlns:p14="http://schemas.microsoft.com/office/powerpoint/2010/main" val="1003876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to do?</a:t>
            </a:r>
            <a:endParaRPr lang="en-US" dirty="0"/>
          </a:p>
        </p:txBody>
      </p:sp>
      <p:sp>
        <p:nvSpPr>
          <p:cNvPr id="3" name="Content Placeholder 2"/>
          <p:cNvSpPr>
            <a:spLocks noGrp="1"/>
          </p:cNvSpPr>
          <p:nvPr>
            <p:ph idx="1"/>
          </p:nvPr>
        </p:nvSpPr>
        <p:spPr/>
        <p:txBody>
          <a:bodyPr/>
          <a:lstStyle/>
          <a:p>
            <a:r>
              <a:rPr lang="en-US" dirty="0" smtClean="0"/>
              <a:t>When you get those fundraising calls…</a:t>
            </a:r>
          </a:p>
          <a:p>
            <a:pPr marL="0" indent="0">
              <a:buNone/>
            </a:pPr>
            <a:endParaRPr lang="en-US" dirty="0" smtClean="0"/>
          </a:p>
          <a:p>
            <a:endParaRPr lang="en-US" dirty="0"/>
          </a:p>
        </p:txBody>
      </p:sp>
    </p:spTree>
    <p:extLst>
      <p:ext uri="{BB962C8B-B14F-4D97-AF65-F5344CB8AC3E}">
        <p14:creationId xmlns:p14="http://schemas.microsoft.com/office/powerpoint/2010/main" val="2977648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to say?</a:t>
            </a:r>
            <a:endParaRPr lang="en-US" dirty="0"/>
          </a:p>
        </p:txBody>
      </p:sp>
      <p:sp>
        <p:nvSpPr>
          <p:cNvPr id="3" name="Content Placeholder 2"/>
          <p:cNvSpPr>
            <a:spLocks noGrp="1"/>
          </p:cNvSpPr>
          <p:nvPr>
            <p:ph idx="1"/>
          </p:nvPr>
        </p:nvSpPr>
        <p:spPr/>
        <p:txBody>
          <a:bodyPr/>
          <a:lstStyle/>
          <a:p>
            <a:r>
              <a:rPr lang="en-US" dirty="0" smtClean="0"/>
              <a:t>“No, thanks.” Hang up.   …OR:</a:t>
            </a:r>
          </a:p>
          <a:p>
            <a:r>
              <a:rPr lang="en-US" dirty="0" smtClean="0"/>
              <a:t>“I don’t give money over the phone. If you send something in writing, I’ll consider it.”</a:t>
            </a:r>
          </a:p>
          <a:p>
            <a:endParaRPr lang="en-US" dirty="0"/>
          </a:p>
        </p:txBody>
      </p:sp>
    </p:spTree>
    <p:extLst>
      <p:ext uri="{BB962C8B-B14F-4D97-AF65-F5344CB8AC3E}">
        <p14:creationId xmlns:p14="http://schemas.microsoft.com/office/powerpoint/2010/main" val="4005396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we’ll never do</a:t>
            </a:r>
            <a:endParaRPr lang="en-US" dirty="0"/>
          </a:p>
        </p:txBody>
      </p:sp>
      <p:sp>
        <p:nvSpPr>
          <p:cNvPr id="3" name="Content Placeholder 2"/>
          <p:cNvSpPr>
            <a:spLocks noGrp="1"/>
          </p:cNvSpPr>
          <p:nvPr>
            <p:ph idx="1"/>
          </p:nvPr>
        </p:nvSpPr>
        <p:spPr>
          <a:xfrm>
            <a:off x="381000" y="2362200"/>
            <a:ext cx="8382000" cy="3200400"/>
          </a:xfrm>
        </p:spPr>
        <p:txBody>
          <a:bodyPr>
            <a:normAutofit/>
          </a:bodyPr>
          <a:lstStyle/>
          <a:p>
            <a:r>
              <a:rPr lang="en-US" dirty="0" smtClean="0"/>
              <a:t>Send cash</a:t>
            </a:r>
          </a:p>
          <a:p>
            <a:r>
              <a:rPr lang="en-US" dirty="0" smtClean="0"/>
              <a:t>Wire money</a:t>
            </a:r>
          </a:p>
          <a:p>
            <a:r>
              <a:rPr lang="en-US" dirty="0" smtClean="0"/>
              <a:t>Load prepaid debit cards</a:t>
            </a:r>
          </a:p>
        </p:txBody>
      </p:sp>
    </p:spTree>
    <p:extLst>
      <p:ext uri="{BB962C8B-B14F-4D97-AF65-F5344CB8AC3E}">
        <p14:creationId xmlns:p14="http://schemas.microsoft.com/office/powerpoint/2010/main" val="2322709920"/>
      </p:ext>
    </p:extLst>
  </p:cSld>
  <p:clrMapOvr>
    <a:masterClrMapping/>
  </p:clrMapOvr>
</p:sld>
</file>

<file path=ppt/theme/theme1.xml><?xml version="1.0" encoding="utf-8"?>
<a:theme xmlns:a="http://schemas.openxmlformats.org/drawingml/2006/main" name="Pass It On">
  <a:themeElements>
    <a:clrScheme name="Pass It On">
      <a:dk1>
        <a:sysClr val="windowText" lastClr="000000"/>
      </a:dk1>
      <a:lt1>
        <a:sysClr val="window" lastClr="FFFFFF"/>
      </a:lt1>
      <a:dk2>
        <a:srgbClr val="439BA2"/>
      </a:dk2>
      <a:lt2>
        <a:srgbClr val="FEE8D2"/>
      </a:lt2>
      <a:accent1>
        <a:srgbClr val="439BA2"/>
      </a:accent1>
      <a:accent2>
        <a:srgbClr val="439BA2"/>
      </a:accent2>
      <a:accent3>
        <a:srgbClr val="439BA2"/>
      </a:accent3>
      <a:accent4>
        <a:srgbClr val="439BA2"/>
      </a:accent4>
      <a:accent5>
        <a:srgbClr val="4BACC6"/>
      </a:accent5>
      <a:accent6>
        <a:srgbClr val="439BA2"/>
      </a:accent6>
      <a:hlink>
        <a:srgbClr val="439BA2"/>
      </a:hlink>
      <a:folHlink>
        <a:srgbClr val="439BA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IDT</Template>
  <TotalTime>1276</TotalTime>
  <Words>1386</Words>
  <Application>Microsoft Office PowerPoint</Application>
  <PresentationFormat>On-screen Show (4:3)</PresentationFormat>
  <Paragraphs>99</Paragraphs>
  <Slides>12</Slides>
  <Notes>11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Pass It On</vt:lpstr>
      <vt:lpstr>PowerPoint Presentation</vt:lpstr>
      <vt:lpstr>Charity Fraud</vt:lpstr>
      <vt:lpstr>Charity Fraud</vt:lpstr>
      <vt:lpstr>Real Fundraising</vt:lpstr>
      <vt:lpstr>Charity Fraud</vt:lpstr>
      <vt:lpstr>Charity Fraud</vt:lpstr>
      <vt:lpstr>What to do?</vt:lpstr>
      <vt:lpstr>What to say?</vt:lpstr>
      <vt:lpstr>What we’ll never do</vt:lpstr>
      <vt:lpstr>PowerPoint Presentation</vt:lpstr>
      <vt:lpstr>PowerPoint Presentation</vt:lpstr>
      <vt:lpstr>Charity Fraud</vt:lpstr>
    </vt:vector>
  </TitlesOfParts>
  <Company>Federal Trade Commission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Imposter Scams</dc:title>
  <dc:creator>Federal Trade Commission</dc:creator>
  <cp:lastModifiedBy>Federal Trade Commission</cp:lastModifiedBy>
  <cp:revision>49</cp:revision>
  <dcterms:created xsi:type="dcterms:W3CDTF">2014-05-06T14:30:15Z</dcterms:created>
  <dcterms:modified xsi:type="dcterms:W3CDTF">2014-08-22T18:41:09Z</dcterms:modified>
</cp:coreProperties>
</file>