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7" r:id="rId2"/>
    <p:sldId id="256" r:id="rId3"/>
    <p:sldId id="257" r:id="rId4"/>
    <p:sldId id="258" r:id="rId5"/>
    <p:sldId id="259" r:id="rId6"/>
    <p:sldId id="271" r:id="rId7"/>
    <p:sldId id="260" r:id="rId8"/>
    <p:sldId id="261" r:id="rId9"/>
    <p:sldId id="269" r:id="rId10"/>
    <p:sldId id="270" r:id="rId11"/>
    <p:sldId id="26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60883" autoAdjust="0"/>
  </p:normalViewPr>
  <p:slideViewPr>
    <p:cSldViewPr>
      <p:cViewPr varScale="1">
        <p:scale>
          <a:sx n="61" d="100"/>
          <a:sy n="61" d="100"/>
        </p:scale>
        <p:origin x="-2045"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20F88BA-C213-4932-871F-69EC0E66D611}" type="datetimeFigureOut">
              <a:rPr lang="en-US" smtClean="0"/>
              <a:t>8/26/2014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41737AA-35A3-4E38-A46D-C4B083A093C5}" type="slidenum">
              <a:rPr lang="en-US" smtClean="0"/>
              <a:t>‹#›</a:t>
            </a:fld>
            <a:endParaRPr lang="en-US"/>
          </a:p>
        </p:txBody>
      </p:sp>
    </p:spTree>
    <p:extLst>
      <p:ext uri="{BB962C8B-B14F-4D97-AF65-F5344CB8AC3E}">
        <p14:creationId xmlns:p14="http://schemas.microsoft.com/office/powerpoint/2010/main" val="3749425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1737AA-35A3-4E38-A46D-C4B083A093C5}" type="slidenum">
              <a:rPr lang="en-US" smtClean="0"/>
              <a:t>1</a:t>
            </a:fld>
            <a:endParaRPr lang="en-US"/>
          </a:p>
        </p:txBody>
      </p:sp>
    </p:spTree>
    <p:extLst>
      <p:ext uri="{BB962C8B-B14F-4D97-AF65-F5344CB8AC3E}">
        <p14:creationId xmlns:p14="http://schemas.microsoft.com/office/powerpoint/2010/main" val="1586021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666"/>
            <a:r>
              <a:rPr lang="en-US" dirty="0" smtClean="0"/>
              <a:t>And, while we</a:t>
            </a:r>
            <a:r>
              <a:rPr lang="en-US" baseline="0" dirty="0" smtClean="0"/>
              <a:t> haven’t been talking about scams today, we all know they’re out there. We probably even know people who’ve had experience with them – if we haven’t ourselves. </a:t>
            </a:r>
          </a:p>
          <a:p>
            <a:pPr defTabSz="931666"/>
            <a:endParaRPr lang="en-US" baseline="0" dirty="0" smtClean="0"/>
          </a:p>
          <a:p>
            <a:pPr defTabSz="931666"/>
            <a:r>
              <a:rPr lang="en-US" baseline="0" dirty="0" smtClean="0"/>
              <a:t>So,</a:t>
            </a:r>
            <a:r>
              <a:rPr lang="en-US" dirty="0" smtClean="0"/>
              <a:t> if</a:t>
            </a:r>
            <a:r>
              <a:rPr lang="en-US" baseline="0" dirty="0" smtClean="0"/>
              <a:t> you or anyone you know spots any kind of scam, the Federal Trade Commission would like to hear about it. Please call them or go online to file a complaint. FTC investigators go through the database all the time, looking for cases. Your report could make a real difference.</a:t>
            </a:r>
            <a:endParaRPr lang="en-US"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704539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taking the time to talk with me today, and for sharing your stories with the group.</a:t>
            </a:r>
            <a:r>
              <a:rPr lang="en-US" baseline="0" dirty="0" smtClean="0"/>
              <a:t> I hope it’s been useful.</a:t>
            </a:r>
            <a:endParaRPr lang="en-US" dirty="0" smtClean="0"/>
          </a:p>
          <a:p>
            <a:endParaRPr lang="en-US" dirty="0" smtClean="0"/>
          </a:p>
          <a:p>
            <a:r>
              <a:rPr lang="en-US" dirty="0" smtClean="0"/>
              <a:t>Questions? (Remind people to</a:t>
            </a:r>
            <a:r>
              <a:rPr lang="en-US" baseline="0" dirty="0" smtClean="0"/>
              <a:t> take materials for friends and family.)</a:t>
            </a:r>
          </a:p>
          <a:p>
            <a:endParaRPr lang="en-US" baseline="0" dirty="0" smtClean="0"/>
          </a:p>
          <a:p>
            <a:r>
              <a:rPr lang="en-US" baseline="0" dirty="0" smtClean="0"/>
              <a:t>Thanks!</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971341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introductions.</a:t>
            </a:r>
          </a:p>
          <a:p>
            <a:endParaRPr lang="en-US" dirty="0" smtClean="0"/>
          </a:p>
          <a:p>
            <a:r>
              <a:rPr lang="en-US" dirty="0" smtClean="0"/>
              <a:t>Hand out materials, if you have some.</a:t>
            </a:r>
            <a:r>
              <a:rPr lang="en-US" baseline="0" dirty="0" smtClean="0"/>
              <a:t> Use activity, </a:t>
            </a:r>
            <a:r>
              <a:rPr lang="en-US" baseline="0" dirty="0" smtClean="0"/>
              <a:t>if desired</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2</a:t>
            </a:fld>
            <a:endParaRPr lang="en-US"/>
          </a:p>
        </p:txBody>
      </p:sp>
    </p:spTree>
    <p:extLst>
      <p:ext uri="{BB962C8B-B14F-4D97-AF65-F5344CB8AC3E}">
        <p14:creationId xmlns:p14="http://schemas.microsoft.com/office/powerpoint/2010/main" val="2971341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Today’s topic is a little</a:t>
            </a:r>
            <a:r>
              <a:rPr lang="en-US" baseline="0" dirty="0" smtClean="0"/>
              <a:t> bit different than the frauds and scams we often hear about from the Federal Trade </a:t>
            </a:r>
            <a:r>
              <a:rPr lang="en-US" baseline="0" dirty="0" smtClean="0"/>
              <a:t>Commission. </a:t>
            </a:r>
            <a:r>
              <a:rPr lang="en-US" baseline="0" dirty="0" smtClean="0"/>
              <a:t>The FTC created the materials we have here today to help us spread the word to our friends and family about the scams they might see. </a:t>
            </a:r>
          </a:p>
          <a:p>
            <a:endParaRPr lang="en-US" baseline="0" dirty="0" smtClean="0"/>
          </a:p>
          <a:p>
            <a:r>
              <a:rPr lang="en-US" baseline="0" dirty="0" smtClean="0"/>
              <a:t>But today’s topic isn’t about scams at all. It’s about how </a:t>
            </a:r>
            <a:r>
              <a:rPr lang="en-US" baseline="0" dirty="0" smtClean="0"/>
              <a:t>you can </a:t>
            </a:r>
            <a:r>
              <a:rPr lang="en-US" baseline="0" dirty="0" smtClean="0"/>
              <a:t>save money by being </a:t>
            </a:r>
            <a:r>
              <a:rPr lang="en-US" baseline="0" dirty="0" smtClean="0"/>
              <a:t>your </a:t>
            </a:r>
            <a:r>
              <a:rPr lang="en-US" baseline="0" dirty="0" smtClean="0"/>
              <a:t>own best advocate. And it’s about the bills and more bills that </a:t>
            </a:r>
            <a:r>
              <a:rPr lang="en-US" baseline="0" dirty="0" smtClean="0"/>
              <a:t>you pay</a:t>
            </a:r>
            <a:r>
              <a:rPr lang="en-US" baseline="0" dirty="0" smtClean="0"/>
              <a:t>.</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D41737AA-35A3-4E38-A46D-C4B083A093C5}" type="slidenum">
              <a:rPr lang="en-US" smtClean="0"/>
              <a:t>3</a:t>
            </a:fld>
            <a:endParaRPr lang="en-US"/>
          </a:p>
        </p:txBody>
      </p:sp>
    </p:spTree>
    <p:extLst>
      <p:ext uri="{BB962C8B-B14F-4D97-AF65-F5344CB8AC3E}">
        <p14:creationId xmlns:p14="http://schemas.microsoft.com/office/powerpoint/2010/main" val="1127143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kinds of bills do you think you get? 5? 10?</a:t>
            </a:r>
            <a:r>
              <a:rPr lang="en-US" baseline="0" dirty="0" smtClean="0"/>
              <a:t> What kinds of </a:t>
            </a:r>
            <a:r>
              <a:rPr lang="en-US" baseline="0" dirty="0" smtClean="0"/>
              <a:t>bills do you pay? </a:t>
            </a:r>
            <a:r>
              <a:rPr lang="en-US" baseline="0" dirty="0" smtClean="0"/>
              <a:t>[DISCUSSION]</a:t>
            </a:r>
          </a:p>
          <a:p>
            <a:endParaRPr lang="en-US" baseline="0" dirty="0" smtClean="0"/>
          </a:p>
          <a:p>
            <a:r>
              <a:rPr lang="en-US" baseline="0" dirty="0" smtClean="0"/>
              <a:t>Prompts, if needed:</a:t>
            </a:r>
          </a:p>
          <a:p>
            <a:pPr marL="171450" indent="-171450">
              <a:buFont typeface="Arial" panose="020B0604020202020204" pitchFamily="34" charset="0"/>
              <a:buChar char="•"/>
            </a:pPr>
            <a:r>
              <a:rPr lang="en-US" baseline="0" dirty="0" smtClean="0"/>
              <a:t>Rent or mortgage</a:t>
            </a:r>
          </a:p>
          <a:p>
            <a:pPr marL="171450" indent="-171450">
              <a:buFont typeface="Arial" panose="020B0604020202020204" pitchFamily="34" charset="0"/>
              <a:buChar char="•"/>
            </a:pPr>
            <a:r>
              <a:rPr lang="en-US" baseline="0" dirty="0" smtClean="0"/>
              <a:t>Medical</a:t>
            </a:r>
          </a:p>
          <a:p>
            <a:pPr marL="171450" indent="-171450">
              <a:buFont typeface="Arial" panose="020B0604020202020204" pitchFamily="34" charset="0"/>
              <a:buChar char="•"/>
            </a:pPr>
            <a:r>
              <a:rPr lang="en-US" baseline="0" dirty="0" smtClean="0"/>
              <a:t>Insurance (car, health, home)</a:t>
            </a:r>
          </a:p>
          <a:p>
            <a:pPr marL="171450" indent="-171450">
              <a:buFont typeface="Arial" panose="020B0604020202020204" pitchFamily="34" charset="0"/>
              <a:buChar char="•"/>
            </a:pPr>
            <a:r>
              <a:rPr lang="en-US" baseline="0" dirty="0" smtClean="0"/>
              <a:t>Car</a:t>
            </a:r>
          </a:p>
          <a:p>
            <a:pPr marL="171450" indent="-171450">
              <a:buFont typeface="Arial" panose="020B0604020202020204" pitchFamily="34" charset="0"/>
              <a:buChar char="•"/>
            </a:pPr>
            <a:r>
              <a:rPr lang="en-US" baseline="0" dirty="0" smtClean="0"/>
              <a:t>Power</a:t>
            </a:r>
          </a:p>
          <a:p>
            <a:pPr marL="171450" indent="-171450">
              <a:buFont typeface="Arial" panose="020B0604020202020204" pitchFamily="34" charset="0"/>
              <a:buChar char="•"/>
            </a:pPr>
            <a:r>
              <a:rPr lang="en-US" baseline="0" dirty="0" smtClean="0"/>
              <a:t>Water</a:t>
            </a:r>
          </a:p>
          <a:p>
            <a:pPr marL="171450" indent="-171450">
              <a:buFont typeface="Arial" panose="020B0604020202020204" pitchFamily="34" charset="0"/>
              <a:buChar char="•"/>
            </a:pPr>
            <a:r>
              <a:rPr lang="en-US" baseline="0" dirty="0" smtClean="0"/>
              <a:t>Phone</a:t>
            </a:r>
          </a:p>
          <a:p>
            <a:pPr marL="171450" indent="-171450">
              <a:buFont typeface="Arial" panose="020B0604020202020204" pitchFamily="34" charset="0"/>
              <a:buChar char="•"/>
            </a:pPr>
            <a:r>
              <a:rPr lang="en-US" baseline="0" dirty="0" smtClean="0"/>
              <a:t>Cable</a:t>
            </a:r>
          </a:p>
          <a:p>
            <a:pPr marL="171450" indent="-171450">
              <a:buFont typeface="Arial" panose="020B0604020202020204" pitchFamily="34" charset="0"/>
              <a:buChar char="•"/>
            </a:pPr>
            <a:r>
              <a:rPr lang="en-US" baseline="0" dirty="0" smtClean="0"/>
              <a:t>Internet</a:t>
            </a:r>
          </a:p>
          <a:p>
            <a:pPr marL="171450" indent="-171450">
              <a:buFont typeface="Arial" panose="020B0604020202020204" pitchFamily="34" charset="0"/>
              <a:buChar char="•"/>
            </a:pPr>
            <a:r>
              <a:rPr lang="en-US" baseline="0" dirty="0" smtClean="0"/>
              <a:t>Newspaper</a:t>
            </a:r>
            <a:endParaRPr lang="en-US" baseline="0" dirty="0" smtClean="0"/>
          </a:p>
          <a:p>
            <a:pPr marL="171450" indent="-171450">
              <a:buFont typeface="Arial" panose="020B0604020202020204" pitchFamily="34" charset="0"/>
              <a:buChar char="•"/>
            </a:pPr>
            <a:r>
              <a:rPr lang="en-US" baseline="0" dirty="0" smtClean="0"/>
              <a:t>Credit Card</a:t>
            </a:r>
          </a:p>
          <a:p>
            <a:pPr marL="171450" indent="-171450">
              <a:buFont typeface="Arial" panose="020B0604020202020204" pitchFamily="34" charset="0"/>
              <a:buChar char="•"/>
            </a:pPr>
            <a:r>
              <a:rPr lang="en-US" baseline="0" dirty="0" smtClean="0"/>
              <a:t>…</a:t>
            </a:r>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And do you know – either generally or specifically – how much you pay each month for each expense? Don’t tell me how much you pay. I’m just asking how well </a:t>
            </a:r>
            <a:r>
              <a:rPr lang="en-US" baseline="0" dirty="0" smtClean="0"/>
              <a:t>you each </a:t>
            </a:r>
            <a:r>
              <a:rPr lang="en-US" baseline="0" dirty="0" smtClean="0"/>
              <a:t>keep track of what </a:t>
            </a:r>
            <a:r>
              <a:rPr lang="en-US" baseline="0" dirty="0" smtClean="0"/>
              <a:t>you’re spending </a:t>
            </a:r>
            <a:r>
              <a:rPr lang="en-US" baseline="0" dirty="0" smtClean="0"/>
              <a:t>every month. Honestly: do you know about what each bill costs each month?</a:t>
            </a:r>
          </a:p>
          <a:p>
            <a:pPr marL="171450" indent="-171450">
              <a:buFont typeface="Arial" panose="020B0604020202020204" pitchFamily="34" charset="0"/>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4</a:t>
            </a:fld>
            <a:endParaRPr lang="en-US"/>
          </a:p>
        </p:txBody>
      </p:sp>
    </p:spTree>
    <p:extLst>
      <p:ext uri="{BB962C8B-B14F-4D97-AF65-F5344CB8AC3E}">
        <p14:creationId xmlns:p14="http://schemas.microsoft.com/office/powerpoint/2010/main" val="1865505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say </a:t>
            </a:r>
            <a:r>
              <a:rPr lang="en-US" dirty="0" smtClean="0"/>
              <a:t>you have</a:t>
            </a:r>
            <a:r>
              <a:rPr lang="en-US" baseline="0" dirty="0" smtClean="0"/>
              <a:t> </a:t>
            </a:r>
            <a:r>
              <a:rPr lang="en-US" baseline="0" dirty="0" smtClean="0"/>
              <a:t>a basic idea of how much </a:t>
            </a:r>
            <a:r>
              <a:rPr lang="en-US" baseline="0" dirty="0" smtClean="0"/>
              <a:t>your </a:t>
            </a:r>
            <a:r>
              <a:rPr lang="en-US" baseline="0" dirty="0" smtClean="0"/>
              <a:t>bills run each month. How </a:t>
            </a:r>
            <a:r>
              <a:rPr lang="en-US" baseline="0" dirty="0" smtClean="0"/>
              <a:t>do you know </a:t>
            </a:r>
            <a:r>
              <a:rPr lang="en-US" baseline="0" dirty="0" smtClean="0"/>
              <a:t>that a bill has gone up? [DISCUSSION]</a:t>
            </a:r>
          </a:p>
          <a:p>
            <a:endParaRPr lang="en-US" baseline="0" dirty="0" smtClean="0"/>
          </a:p>
          <a:p>
            <a:r>
              <a:rPr lang="en-US" baseline="0" dirty="0" smtClean="0"/>
              <a:t>Prompt: Read your bill. It’s that simple.</a:t>
            </a:r>
          </a:p>
          <a:p>
            <a:endParaRPr lang="en-US" baseline="0" dirty="0" smtClean="0"/>
          </a:p>
          <a:p>
            <a:r>
              <a:rPr lang="en-US" baseline="0" dirty="0" smtClean="0"/>
              <a:t>It sounds elementary to say: read every </a:t>
            </a:r>
            <a:r>
              <a:rPr lang="en-US" baseline="0" dirty="0" smtClean="0"/>
              <a:t>one </a:t>
            </a:r>
            <a:r>
              <a:rPr lang="en-US" baseline="0" dirty="0" smtClean="0"/>
              <a:t>of your </a:t>
            </a:r>
            <a:r>
              <a:rPr lang="en-US" baseline="0" dirty="0" smtClean="0"/>
              <a:t>bills line by line. </a:t>
            </a:r>
            <a:r>
              <a:rPr lang="en-US" baseline="0" dirty="0" smtClean="0"/>
              <a:t>But you’d be amazed how many people don’t. </a:t>
            </a:r>
            <a:r>
              <a:rPr lang="en-US" baseline="0" dirty="0" smtClean="0"/>
              <a:t>You know </a:t>
            </a:r>
            <a:r>
              <a:rPr lang="en-US" baseline="0" dirty="0" smtClean="0"/>
              <a:t>what a bill usually </a:t>
            </a:r>
            <a:r>
              <a:rPr lang="en-US" baseline="0" dirty="0" smtClean="0"/>
              <a:t>comes to, you might </a:t>
            </a:r>
            <a:r>
              <a:rPr lang="en-US" baseline="0" dirty="0" smtClean="0"/>
              <a:t>have an automatic payment set up, so </a:t>
            </a:r>
            <a:r>
              <a:rPr lang="en-US" baseline="0" dirty="0" smtClean="0"/>
              <a:t>you count </a:t>
            </a:r>
            <a:r>
              <a:rPr lang="en-US" baseline="0" dirty="0" smtClean="0"/>
              <a:t>on that to work. But is it a good idea to assume everything will be fine? </a:t>
            </a:r>
          </a:p>
          <a:p>
            <a:endParaRPr lang="en-US" baseline="0" dirty="0" smtClean="0"/>
          </a:p>
          <a:p>
            <a:r>
              <a:rPr lang="en-US" baseline="0" dirty="0" smtClean="0"/>
              <a:t>When </a:t>
            </a:r>
            <a:r>
              <a:rPr lang="en-US" baseline="0" dirty="0" smtClean="0"/>
              <a:t>you read your </a:t>
            </a:r>
            <a:r>
              <a:rPr lang="en-US" baseline="0" dirty="0" smtClean="0"/>
              <a:t>bills every month, </a:t>
            </a:r>
            <a:r>
              <a:rPr lang="en-US" baseline="0" dirty="0" smtClean="0"/>
              <a:t>you’ll </a:t>
            </a:r>
            <a:r>
              <a:rPr lang="en-US" baseline="0" dirty="0" smtClean="0"/>
              <a:t>know if a bill suddenly goes up. Maybe there was a rate increase – with or without warning. Maybe the interest rate changed unexpectedly, </a:t>
            </a:r>
            <a:r>
              <a:rPr lang="en-US" baseline="0" dirty="0" smtClean="0"/>
              <a:t>there’s a mistake, or </a:t>
            </a:r>
            <a:r>
              <a:rPr lang="en-US" baseline="0" dirty="0" smtClean="0"/>
              <a:t>maybe there’s a charge for something you don’t remember ordering. </a:t>
            </a:r>
            <a:r>
              <a:rPr lang="en-US" baseline="0" dirty="0" smtClean="0"/>
              <a:t>Scammers sometimes add charges to a bill, hoping you won’t catch it. It’s called cramming, and can be as little as 50 cents. But imagine those 50 cents times millions of customers who don’t catch it – or don’t question it. Suddenly, that’s serious money.</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5</a:t>
            </a:fld>
            <a:endParaRPr lang="en-US"/>
          </a:p>
        </p:txBody>
      </p:sp>
    </p:spTree>
    <p:extLst>
      <p:ext uri="{BB962C8B-B14F-4D97-AF65-F5344CB8AC3E}">
        <p14:creationId xmlns:p14="http://schemas.microsoft.com/office/powerpoint/2010/main" val="583748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 what do </a:t>
            </a:r>
            <a:r>
              <a:rPr lang="en-US" baseline="0" dirty="0" smtClean="0"/>
              <a:t>you do </a:t>
            </a:r>
            <a:r>
              <a:rPr lang="en-US" baseline="0" dirty="0" smtClean="0"/>
              <a:t>if a bill suddenly goes up? How you approach it probably depends on what happened, but a good start for any increase is to ask questions.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Say </a:t>
            </a:r>
            <a:r>
              <a:rPr lang="en-US" baseline="0" dirty="0" smtClean="0"/>
              <a:t>your power bill rate goes up, or your credit card interest rate increases: were you notified? Does your bill say anything about why the change happened? Look in the statement you get in the mail, or on email. Does it explain anything? If it doesn’t, or if you want to know more, call the company and start asking questions: why the increase? Was there notification? Where and when? </a:t>
            </a:r>
          </a:p>
          <a:p>
            <a:endParaRPr lang="en-US" baseline="0" dirty="0" smtClean="0"/>
          </a:p>
          <a:p>
            <a:r>
              <a:rPr lang="en-US" baseline="0" dirty="0" smtClean="0"/>
              <a:t>If you have a strange charge on your credit card, rack your brain. </a:t>
            </a:r>
            <a:r>
              <a:rPr lang="en-US" baseline="0" dirty="0" smtClean="0"/>
              <a:t>Do the name, the date or the charge </a:t>
            </a:r>
            <a:r>
              <a:rPr lang="en-US" baseline="0" dirty="0" smtClean="0"/>
              <a:t>look familiar? If not, </a:t>
            </a:r>
            <a:r>
              <a:rPr lang="en-US" baseline="0" dirty="0" smtClean="0"/>
              <a:t>call the </a:t>
            </a:r>
            <a:r>
              <a:rPr lang="en-US" baseline="0" dirty="0" smtClean="0"/>
              <a:t>business the charge is related to – often, there’s a phone number on your statement. Find out what the charge was for and see if that rings any bells. If not, </a:t>
            </a:r>
            <a:r>
              <a:rPr lang="en-US" baseline="0" dirty="0" smtClean="0"/>
              <a:t>dispute </a:t>
            </a:r>
            <a:r>
              <a:rPr lang="en-US" baseline="0" dirty="0" smtClean="0"/>
              <a:t>the charge with the business – and if you don’t get far </a:t>
            </a:r>
            <a:r>
              <a:rPr lang="en-US" baseline="0" dirty="0" smtClean="0"/>
              <a:t>doing that, </a:t>
            </a:r>
            <a:r>
              <a:rPr lang="en-US" baseline="0" dirty="0" smtClean="0"/>
              <a:t>contact your credit card company and follow their procedures for disputing a charge</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fld id="{D41737AA-35A3-4E38-A46D-C4B083A093C5}" type="slidenum">
              <a:rPr lang="en-US" smtClean="0"/>
              <a:t>6</a:t>
            </a:fld>
            <a:endParaRPr lang="en-US"/>
          </a:p>
        </p:txBody>
      </p:sp>
    </p:spTree>
    <p:extLst>
      <p:ext uri="{BB962C8B-B14F-4D97-AF65-F5344CB8AC3E}">
        <p14:creationId xmlns:p14="http://schemas.microsoft.com/office/powerpoint/2010/main" val="1510666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When you’ve figured out why your bill was higher than expected, you can try to do something about it. A good place to start is simply asking for what you want. </a:t>
            </a:r>
          </a:p>
          <a:p>
            <a:endParaRPr lang="en-US" baseline="0" dirty="0" smtClean="0"/>
          </a:p>
          <a:p>
            <a:r>
              <a:rPr lang="en-US" baseline="0" dirty="0" smtClean="0"/>
              <a:t>Has anyone had any luck with this? What did you do that worked? Or what do you think might work? [DISCUSSION]</a:t>
            </a:r>
          </a:p>
          <a:p>
            <a:endParaRPr lang="en-US" baseline="0" dirty="0" smtClean="0"/>
          </a:p>
          <a:p>
            <a:r>
              <a:rPr lang="en-US" baseline="0" dirty="0" smtClean="0"/>
              <a:t>Prompts (if needed):</a:t>
            </a:r>
          </a:p>
          <a:p>
            <a:pPr marL="171450" indent="-171450">
              <a:buFont typeface="Arial" panose="020B0604020202020204" pitchFamily="34" charset="0"/>
              <a:buChar char="•"/>
            </a:pPr>
            <a:r>
              <a:rPr lang="en-US" baseline="0" dirty="0" smtClean="0"/>
              <a:t>How can I pay less each month for this?</a:t>
            </a:r>
          </a:p>
          <a:p>
            <a:pPr marL="171450" indent="-171450">
              <a:buFont typeface="Arial" panose="020B0604020202020204" pitchFamily="34" charset="0"/>
              <a:buChar char="•"/>
            </a:pPr>
            <a:r>
              <a:rPr lang="en-US" baseline="0" dirty="0" smtClean="0"/>
              <a:t>How can we find a way to lower my payment?</a:t>
            </a:r>
          </a:p>
          <a:p>
            <a:pPr marL="171450" indent="-171450">
              <a:buFont typeface="Arial" panose="020B0604020202020204" pitchFamily="34" charset="0"/>
              <a:buChar char="•"/>
            </a:pPr>
            <a:r>
              <a:rPr lang="en-US" baseline="0" dirty="0" smtClean="0"/>
              <a:t>Are there any programs or promotions I qualify for?</a:t>
            </a:r>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They might say no to everything. Maybe there’s just no way to bring the price down. But sometimes, for long-time </a:t>
            </a:r>
            <a:r>
              <a:rPr lang="en-US" baseline="0" dirty="0" smtClean="0"/>
              <a:t>or loyal customers</a:t>
            </a:r>
            <a:r>
              <a:rPr lang="en-US" baseline="0" dirty="0" smtClean="0"/>
              <a:t>, or people who always pay </a:t>
            </a:r>
            <a:r>
              <a:rPr lang="en-US" baseline="0" dirty="0" smtClean="0"/>
              <a:t>in a timely way every </a:t>
            </a:r>
            <a:r>
              <a:rPr lang="en-US" baseline="0" dirty="0" smtClean="0"/>
              <a:t>month – or simply to keep you as a customer, a business will find a way to lower your costs. But if not, you can </a:t>
            </a:r>
            <a:r>
              <a:rPr lang="en-US" baseline="0" dirty="0" smtClean="0"/>
              <a:t>definitely shop </a:t>
            </a:r>
            <a:r>
              <a:rPr lang="en-US" baseline="0" dirty="0" smtClean="0"/>
              <a:t>around to find another company </a:t>
            </a:r>
            <a:r>
              <a:rPr lang="en-US" baseline="0" dirty="0" smtClean="0"/>
              <a:t>that might</a:t>
            </a:r>
            <a:r>
              <a:rPr lang="en-US" baseline="0" dirty="0" smtClean="0"/>
              <a:t>. Then you can decide if the hassle of changing is worth the savings.</a:t>
            </a:r>
          </a:p>
        </p:txBody>
      </p:sp>
      <p:sp>
        <p:nvSpPr>
          <p:cNvPr id="4" name="Slide Number Placeholder 3"/>
          <p:cNvSpPr>
            <a:spLocks noGrp="1"/>
          </p:cNvSpPr>
          <p:nvPr>
            <p:ph type="sldNum" sz="quarter" idx="10"/>
          </p:nvPr>
        </p:nvSpPr>
        <p:spPr/>
        <p:txBody>
          <a:bodyPr/>
          <a:lstStyle/>
          <a:p>
            <a:fld id="{D41737AA-35A3-4E38-A46D-C4B083A093C5}" type="slidenum">
              <a:rPr lang="en-US" smtClean="0"/>
              <a:t>7</a:t>
            </a:fld>
            <a:endParaRPr lang="en-US"/>
          </a:p>
        </p:txBody>
      </p:sp>
    </p:spTree>
    <p:extLst>
      <p:ext uri="{BB962C8B-B14F-4D97-AF65-F5344CB8AC3E}">
        <p14:creationId xmlns:p14="http://schemas.microsoft.com/office/powerpoint/2010/main" val="3633315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Each of us is our own best advocate. </a:t>
            </a:r>
            <a:r>
              <a:rPr lang="en-US" baseline="0" dirty="0" smtClean="0"/>
              <a:t>You know </a:t>
            </a:r>
            <a:r>
              <a:rPr lang="en-US" baseline="0" dirty="0" smtClean="0"/>
              <a:t>what </a:t>
            </a:r>
            <a:r>
              <a:rPr lang="en-US" baseline="0" dirty="0" smtClean="0"/>
              <a:t>you owe </a:t>
            </a:r>
            <a:r>
              <a:rPr lang="en-US" baseline="0" dirty="0" smtClean="0"/>
              <a:t>and what </a:t>
            </a:r>
            <a:r>
              <a:rPr lang="en-US" baseline="0" dirty="0" smtClean="0"/>
              <a:t>you usually </a:t>
            </a:r>
            <a:r>
              <a:rPr lang="en-US" baseline="0" dirty="0" smtClean="0"/>
              <a:t>pay for it. When that changes, for whatever reason, </a:t>
            </a:r>
            <a:r>
              <a:rPr lang="en-US" baseline="0" dirty="0" smtClean="0"/>
              <a:t>you’re the one most </a:t>
            </a:r>
            <a:r>
              <a:rPr lang="en-US" baseline="0" dirty="0" smtClean="0"/>
              <a:t>interested in </a:t>
            </a:r>
            <a:r>
              <a:rPr lang="en-US" baseline="0" dirty="0" smtClean="0"/>
              <a:t>dealing with that </a:t>
            </a:r>
            <a:r>
              <a:rPr lang="en-US" baseline="0" dirty="0" smtClean="0"/>
              <a:t>change. Whether </a:t>
            </a:r>
            <a:r>
              <a:rPr lang="en-US" baseline="0" dirty="0" smtClean="0"/>
              <a:t>you were </a:t>
            </a:r>
            <a:r>
              <a:rPr lang="en-US" baseline="0" dirty="0" smtClean="0"/>
              <a:t>overcharged and need to ask for a refund, or there was an increase </a:t>
            </a:r>
            <a:r>
              <a:rPr lang="en-US" baseline="0" dirty="0" smtClean="0"/>
              <a:t>you don’t </a:t>
            </a:r>
            <a:r>
              <a:rPr lang="en-US" baseline="0" dirty="0" smtClean="0"/>
              <a:t>like, </a:t>
            </a:r>
            <a:r>
              <a:rPr lang="en-US" baseline="0" dirty="0" smtClean="0"/>
              <a:t>do your </a:t>
            </a:r>
            <a:r>
              <a:rPr lang="en-US" baseline="0" dirty="0" smtClean="0"/>
              <a:t>research, ask some questions, and tell the company what </a:t>
            </a:r>
            <a:r>
              <a:rPr lang="en-US" baseline="0" dirty="0" smtClean="0"/>
              <a:t>you want</a:t>
            </a:r>
            <a:r>
              <a:rPr lang="en-US" baseline="0" dirty="0" smtClean="0"/>
              <a:t>. </a:t>
            </a:r>
          </a:p>
          <a:p>
            <a:endParaRPr lang="en-US" baseline="0" dirty="0" smtClean="0"/>
          </a:p>
          <a:p>
            <a:r>
              <a:rPr lang="en-US" baseline="0" dirty="0" smtClean="0"/>
              <a:t>Then </a:t>
            </a:r>
            <a:r>
              <a:rPr lang="en-US" baseline="0" dirty="0" smtClean="0"/>
              <a:t>decide </a:t>
            </a:r>
            <a:r>
              <a:rPr lang="en-US" baseline="0" dirty="0" smtClean="0"/>
              <a:t>what to do next – do </a:t>
            </a:r>
            <a:r>
              <a:rPr lang="en-US" baseline="0" dirty="0" smtClean="0"/>
              <a:t>you stay </a:t>
            </a:r>
            <a:r>
              <a:rPr lang="en-US" baseline="0" dirty="0" smtClean="0"/>
              <a:t>with the company? Do </a:t>
            </a:r>
            <a:r>
              <a:rPr lang="en-US" baseline="0" dirty="0" smtClean="0"/>
              <a:t>you switch</a:t>
            </a:r>
            <a:r>
              <a:rPr lang="en-US" baseline="0" dirty="0" smtClean="0"/>
              <a:t>? Do </a:t>
            </a:r>
            <a:r>
              <a:rPr lang="en-US" baseline="0" dirty="0" smtClean="0"/>
              <a:t>you just </a:t>
            </a:r>
            <a:r>
              <a:rPr lang="en-US" baseline="0" dirty="0" smtClean="0"/>
              <a:t>pay the </a:t>
            </a:r>
            <a:r>
              <a:rPr lang="en-US" baseline="0" dirty="0" smtClean="0"/>
              <a:t>bigger amount </a:t>
            </a:r>
            <a:r>
              <a:rPr lang="en-US" baseline="0" dirty="0" smtClean="0"/>
              <a:t>and deal with it? It’s a personal decision, and what feels right might be different for every one of us. But, at the very least, </a:t>
            </a:r>
            <a:r>
              <a:rPr lang="en-US" baseline="0" dirty="0" smtClean="0"/>
              <a:t>you can </a:t>
            </a:r>
            <a:r>
              <a:rPr lang="en-US" baseline="0" dirty="0" smtClean="0"/>
              <a:t>get to the bottom of the situation so </a:t>
            </a:r>
            <a:r>
              <a:rPr lang="en-US" baseline="0" dirty="0" smtClean="0"/>
              <a:t>you can </a:t>
            </a:r>
            <a:r>
              <a:rPr lang="en-US" baseline="0" dirty="0" smtClean="0"/>
              <a:t>make </a:t>
            </a:r>
            <a:r>
              <a:rPr lang="en-US" baseline="0" dirty="0" smtClean="0"/>
              <a:t>the </a:t>
            </a:r>
            <a:r>
              <a:rPr lang="en-US" baseline="0" dirty="0" smtClean="0"/>
              <a:t>decisions.</a:t>
            </a:r>
            <a:endParaRPr lang="en-US"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8</a:t>
            </a:fld>
            <a:endParaRPr lang="en-US"/>
          </a:p>
        </p:txBody>
      </p:sp>
    </p:spTree>
    <p:extLst>
      <p:ext uri="{BB962C8B-B14F-4D97-AF65-F5344CB8AC3E}">
        <p14:creationId xmlns:p14="http://schemas.microsoft.com/office/powerpoint/2010/main" val="2196019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something else </a:t>
            </a:r>
            <a:r>
              <a:rPr lang="en-US" dirty="0" smtClean="0"/>
              <a:t>you can </a:t>
            </a:r>
            <a:r>
              <a:rPr lang="en-US" dirty="0" smtClean="0"/>
              <a:t>do: we can</a:t>
            </a:r>
            <a:r>
              <a:rPr lang="en-US" baseline="0" dirty="0" smtClean="0"/>
              <a:t> Pass It On. </a:t>
            </a:r>
            <a:r>
              <a:rPr lang="en-US" dirty="0" smtClean="0"/>
              <a:t>These are the kinds </a:t>
            </a:r>
            <a:r>
              <a:rPr lang="en-US" baseline="0" dirty="0" smtClean="0"/>
              <a:t>of conversations that can help the people each of us cares about. </a:t>
            </a:r>
          </a:p>
          <a:p>
            <a:endParaRPr lang="en-US" baseline="0" dirty="0" smtClean="0"/>
          </a:p>
          <a:p>
            <a:r>
              <a:rPr lang="en-US" baseline="0" dirty="0" smtClean="0"/>
              <a:t>You can share your life experience with the people in your life who might benefit from a little extra help or information. Please pass on what you know. Talk with them. Share your experience. Give them a flyer or a bookmark to help remind them. Let them know where they can find more information on the FTC’s website – at ftc.gov/PassItOn. </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4571431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ass it 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0587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Pass It On (se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8453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914400" y="2133600"/>
            <a:ext cx="7162800" cy="3200400"/>
          </a:xfrm>
          <a:prstGeom prst="rect">
            <a:avLst/>
          </a:prstGeom>
        </p:spPr>
        <p:txBody>
          <a:bodyPr vert="horz" lIns="91440" tIns="45720" rIns="91440" bIns="45720" rtlCol="0" anchor="ctr" anchorCtr="0">
            <a:normAutofit/>
          </a:bodyPr>
          <a:lstStyle>
            <a:lvl1pPr algn="ctr">
              <a:lnSpc>
                <a:spcPts val="5300"/>
              </a:lnSpc>
              <a:defRPr sz="6000" baseline="0"/>
            </a:lvl1pPr>
          </a:lstStyle>
          <a:p>
            <a:r>
              <a:rPr lang="en-US" smtClean="0"/>
              <a:t>Click to edit Master title style</a:t>
            </a:r>
            <a:endParaRPr lang="en-US" dirty="0"/>
          </a:p>
        </p:txBody>
      </p:sp>
      <p:sp>
        <p:nvSpPr>
          <p:cNvPr id="5" name="Subtitle 2"/>
          <p:cNvSpPr>
            <a:spLocks noGrp="1"/>
          </p:cNvSpPr>
          <p:nvPr>
            <p:ph type="subTitle" idx="1" hasCustomPrompt="1"/>
          </p:nvPr>
        </p:nvSpPr>
        <p:spPr>
          <a:xfrm>
            <a:off x="1371600" y="5257800"/>
            <a:ext cx="6400800" cy="381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 </a:t>
            </a:r>
            <a:endParaRPr lang="en-US" dirty="0"/>
          </a:p>
        </p:txBody>
      </p:sp>
    </p:spTree>
    <p:extLst>
      <p:ext uri="{BB962C8B-B14F-4D97-AF65-F5344CB8AC3E}">
        <p14:creationId xmlns:p14="http://schemas.microsoft.com/office/powerpoint/2010/main" val="3566398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slide (no se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chorCtr="0"/>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6955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slide (se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chorCtr="0"/>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4857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tart a conversa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546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eport to the FTC">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96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05000" y="381000"/>
            <a:ext cx="57912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2514600"/>
            <a:ext cx="8382000" cy="3200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33775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ctr" defTabSz="914400" rtl="0" eaLnBrk="1" latinLnBrk="0" hangingPunct="1">
        <a:lnSpc>
          <a:spcPts val="4100"/>
        </a:lnSpc>
        <a:spcBef>
          <a:spcPct val="0"/>
        </a:spcBef>
        <a:buNone/>
        <a:defRPr sz="4100" b="1" i="0" kern="1200" baseline="0">
          <a:solidFill>
            <a:schemeClr val="tx1"/>
          </a:solidFill>
          <a:latin typeface="+mj-lt"/>
          <a:ea typeface="+mj-ea"/>
          <a:cs typeface="+mj-cs"/>
        </a:defRPr>
      </a:lvl1pPr>
    </p:titleStyle>
    <p:bodyStyle>
      <a:lvl1pPr marL="796925" indent="-630238" algn="l" defTabSz="914400" rtl="0" eaLnBrk="1" latinLnBrk="0" hangingPunct="1">
        <a:lnSpc>
          <a:spcPts val="4000"/>
        </a:lnSpc>
        <a:spcBef>
          <a:spcPts val="1200"/>
        </a:spcBef>
        <a:spcAft>
          <a:spcPts val="600"/>
        </a:spcAft>
        <a:buClr>
          <a:schemeClr val="tx2"/>
        </a:buClr>
        <a:buSzPct val="105000"/>
        <a:buFontTx/>
        <a:buBlip>
          <a:blip r:embed="rId10"/>
        </a:buBlip>
        <a:tabLst>
          <a:tab pos="914400" algn="l"/>
        </a:tabLst>
        <a:defRPr sz="3200" kern="1200">
          <a:solidFill>
            <a:schemeClr val="tx1"/>
          </a:solidFill>
          <a:latin typeface="+mn-lt"/>
          <a:ea typeface="+mn-ea"/>
          <a:cs typeface="+mn-cs"/>
        </a:defRPr>
      </a:lvl1pPr>
      <a:lvl2pPr marL="742950" indent="457200" algn="l" defTabSz="914400" rtl="0" eaLnBrk="1" latinLnBrk="0" hangingPunct="1">
        <a:lnSpc>
          <a:spcPts val="4000"/>
        </a:lnSpc>
        <a:spcBef>
          <a:spcPts val="1200"/>
        </a:spcBef>
        <a:spcAft>
          <a:spcPts val="600"/>
        </a:spcAft>
        <a:buClr>
          <a:schemeClr val="tx2"/>
        </a:buClr>
        <a:buFont typeface="Arial" panose="020B0604020202020204" pitchFamily="34" charset="0"/>
        <a:buChar char="•"/>
        <a:defRPr sz="2800" kern="1200">
          <a:solidFill>
            <a:schemeClr val="tx1"/>
          </a:solidFill>
          <a:latin typeface="+mn-lt"/>
          <a:ea typeface="+mn-ea"/>
          <a:cs typeface="+mn-cs"/>
        </a:defRPr>
      </a:lvl2pPr>
      <a:lvl3pPr marL="1143000" indent="457200" algn="l" defTabSz="914400" rtl="0" eaLnBrk="1" latinLnBrk="0" hangingPunct="1">
        <a:lnSpc>
          <a:spcPts val="4000"/>
        </a:lnSpc>
        <a:spcBef>
          <a:spcPts val="1200"/>
        </a:spcBef>
        <a:spcAft>
          <a:spcPts val="600"/>
        </a:spcAft>
        <a:buClr>
          <a:schemeClr val="tx2"/>
        </a:buClr>
        <a:buFont typeface="Wingdings" panose="05000000000000000000" pitchFamily="2" charset="2"/>
        <a:buChar char="§"/>
        <a:defRPr sz="2400" kern="1200">
          <a:solidFill>
            <a:schemeClr val="tx1"/>
          </a:solidFill>
          <a:latin typeface="+mn-lt"/>
          <a:ea typeface="+mn-ea"/>
          <a:cs typeface="+mn-cs"/>
        </a:defRPr>
      </a:lvl3pPr>
      <a:lvl4pPr marL="1600200" indent="457200" algn="l" defTabSz="914400" rtl="0" eaLnBrk="1" latinLnBrk="0" hangingPunct="1">
        <a:lnSpc>
          <a:spcPts val="4000"/>
        </a:lnSpc>
        <a:spcBef>
          <a:spcPts val="1200"/>
        </a:spcBef>
        <a:spcAft>
          <a:spcPts val="600"/>
        </a:spcAft>
        <a:buFont typeface="Arial" panose="020B0604020202020204" pitchFamily="34" charset="0"/>
        <a:buChar char="–"/>
        <a:defRPr sz="2000" kern="1200">
          <a:solidFill>
            <a:schemeClr val="tx1"/>
          </a:solidFill>
          <a:latin typeface="+mn-lt"/>
          <a:ea typeface="+mn-ea"/>
          <a:cs typeface="+mn-cs"/>
        </a:defRPr>
      </a:lvl4pPr>
      <a:lvl5pPr marL="2057400" indent="457200" algn="l" defTabSz="914400" rtl="0" eaLnBrk="1" latinLnBrk="0" hangingPunct="1">
        <a:lnSpc>
          <a:spcPts val="4000"/>
        </a:lnSpc>
        <a:spcBef>
          <a:spcPts val="1200"/>
        </a:spcBef>
        <a:spcAft>
          <a:spcPts val="6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1654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4658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Paying Too Much</a:t>
            </a:r>
            <a:endParaRPr lang="en-US" dirty="0"/>
          </a:p>
        </p:txBody>
      </p:sp>
      <p:sp>
        <p:nvSpPr>
          <p:cNvPr id="3" name="Subtitle 2"/>
          <p:cNvSpPr>
            <a:spLocks noGrp="1"/>
          </p:cNvSpPr>
          <p:nvPr>
            <p:ph type="subTitle" idx="1"/>
          </p:nvPr>
        </p:nvSpPr>
        <p:spPr/>
        <p:txBody>
          <a:bodyPr>
            <a:normAutofit fontScale="25000" lnSpcReduction="20000"/>
          </a:bodyPr>
          <a:lstStyle/>
          <a:p>
            <a:endParaRPr lang="en-US"/>
          </a:p>
        </p:txBody>
      </p:sp>
    </p:spTree>
    <p:extLst>
      <p:ext uri="{BB962C8B-B14F-4D97-AF65-F5344CB8AC3E}">
        <p14:creationId xmlns:p14="http://schemas.microsoft.com/office/powerpoint/2010/main" val="1862917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33600"/>
            <a:ext cx="7162800" cy="2743200"/>
          </a:xfrm>
        </p:spPr>
        <p:txBody>
          <a:bodyPr/>
          <a:lstStyle/>
          <a:p>
            <a:r>
              <a:rPr lang="en-US" dirty="0" smtClean="0"/>
              <a:t>Paying Too Much</a:t>
            </a:r>
            <a:endParaRPr lang="en-US" dirty="0"/>
          </a:p>
        </p:txBody>
      </p:sp>
      <p:sp>
        <p:nvSpPr>
          <p:cNvPr id="3" name="Subtitle 2"/>
          <p:cNvSpPr>
            <a:spLocks noGrp="1"/>
          </p:cNvSpPr>
          <p:nvPr>
            <p:ph type="subTitle" idx="1"/>
          </p:nvPr>
        </p:nvSpPr>
        <p:spPr/>
        <p:txBody>
          <a:bodyPr>
            <a:normAutofit fontScale="25000" lnSpcReduction="20000"/>
          </a:bodyPr>
          <a:lstStyle/>
          <a:p>
            <a:endParaRPr lang="en-US"/>
          </a:p>
        </p:txBody>
      </p:sp>
    </p:spTree>
    <p:extLst>
      <p:ext uri="{BB962C8B-B14F-4D97-AF65-F5344CB8AC3E}">
        <p14:creationId xmlns:p14="http://schemas.microsoft.com/office/powerpoint/2010/main" val="255114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Paying Too Much</a:t>
            </a:r>
            <a:endParaRPr lang="en-US" dirty="0"/>
          </a:p>
        </p:txBody>
      </p:sp>
      <p:sp>
        <p:nvSpPr>
          <p:cNvPr id="3" name="Content Placeholder 2"/>
          <p:cNvSpPr>
            <a:spLocks noGrp="1"/>
          </p:cNvSpPr>
          <p:nvPr>
            <p:ph idx="1"/>
          </p:nvPr>
        </p:nvSpPr>
        <p:spPr/>
        <p:txBody>
          <a:bodyPr/>
          <a:lstStyle/>
          <a:p>
            <a:r>
              <a:rPr lang="en-US" dirty="0" smtClean="0"/>
              <a:t>Bills</a:t>
            </a:r>
          </a:p>
          <a:p>
            <a:r>
              <a:rPr lang="en-US" dirty="0" smtClean="0"/>
              <a:t>Bills</a:t>
            </a:r>
          </a:p>
          <a:p>
            <a:r>
              <a:rPr lang="en-US" dirty="0" smtClean="0"/>
              <a:t>More bills</a:t>
            </a:r>
            <a:endParaRPr lang="en-US" dirty="0"/>
          </a:p>
        </p:txBody>
      </p:sp>
    </p:spTree>
    <p:extLst>
      <p:ext uri="{BB962C8B-B14F-4D97-AF65-F5344CB8AC3E}">
        <p14:creationId xmlns:p14="http://schemas.microsoft.com/office/powerpoint/2010/main" val="407187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Paying Too Much</a:t>
            </a:r>
            <a:endParaRPr lang="en-US" dirty="0"/>
          </a:p>
        </p:txBody>
      </p:sp>
      <p:sp>
        <p:nvSpPr>
          <p:cNvPr id="3" name="Content Placeholder 2"/>
          <p:cNvSpPr>
            <a:spLocks noGrp="1"/>
          </p:cNvSpPr>
          <p:nvPr>
            <p:ph idx="1"/>
          </p:nvPr>
        </p:nvSpPr>
        <p:spPr/>
        <p:txBody>
          <a:bodyPr>
            <a:normAutofit/>
          </a:bodyPr>
          <a:lstStyle/>
          <a:p>
            <a:r>
              <a:rPr lang="en-US" dirty="0" smtClean="0"/>
              <a:t>How many kinds of bills?</a:t>
            </a:r>
          </a:p>
          <a:p>
            <a:r>
              <a:rPr lang="en-US" dirty="0" smtClean="0"/>
              <a:t>How much for each bill?</a:t>
            </a:r>
          </a:p>
        </p:txBody>
      </p:sp>
    </p:spTree>
    <p:extLst>
      <p:ext uri="{BB962C8B-B14F-4D97-AF65-F5344CB8AC3E}">
        <p14:creationId xmlns:p14="http://schemas.microsoft.com/office/powerpoint/2010/main" val="3441828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Every. Bill.</a:t>
            </a:r>
            <a:endParaRPr lang="en-US" dirty="0"/>
          </a:p>
        </p:txBody>
      </p:sp>
      <p:sp>
        <p:nvSpPr>
          <p:cNvPr id="3" name="Content Placeholder 2"/>
          <p:cNvSpPr>
            <a:spLocks noGrp="1"/>
          </p:cNvSpPr>
          <p:nvPr>
            <p:ph idx="1"/>
          </p:nvPr>
        </p:nvSpPr>
        <p:spPr>
          <a:xfrm>
            <a:off x="381000" y="2514600"/>
            <a:ext cx="8382000" cy="2819400"/>
          </a:xfrm>
        </p:spPr>
        <p:txBody>
          <a:bodyPr>
            <a:normAutofit fontScale="25000" lnSpcReduction="20000"/>
          </a:bodyPr>
          <a:lstStyle/>
          <a:p>
            <a:r>
              <a:rPr lang="en-US" sz="12800" dirty="0" smtClean="0"/>
              <a:t>What if the bill goes up?</a:t>
            </a:r>
          </a:p>
          <a:p>
            <a:pPr lvl="1">
              <a:lnSpc>
                <a:spcPct val="120000"/>
              </a:lnSpc>
            </a:pPr>
            <a:r>
              <a:rPr lang="en-US" sz="11200" dirty="0" smtClean="0"/>
              <a:t>Rate increase?</a:t>
            </a:r>
          </a:p>
          <a:p>
            <a:pPr lvl="1">
              <a:lnSpc>
                <a:spcPct val="120000"/>
              </a:lnSpc>
            </a:pPr>
            <a:r>
              <a:rPr lang="en-US" sz="11200" dirty="0" smtClean="0"/>
              <a:t>Interest rate change?</a:t>
            </a:r>
          </a:p>
          <a:p>
            <a:pPr lvl="1">
              <a:lnSpc>
                <a:spcPct val="120000"/>
              </a:lnSpc>
            </a:pPr>
            <a:r>
              <a:rPr lang="en-US" sz="11200" dirty="0" smtClean="0"/>
              <a:t>Unexpected charge?</a:t>
            </a:r>
          </a:p>
        </p:txBody>
      </p:sp>
    </p:spTree>
    <p:extLst>
      <p:ext uri="{BB962C8B-B14F-4D97-AF65-F5344CB8AC3E}">
        <p14:creationId xmlns:p14="http://schemas.microsoft.com/office/powerpoint/2010/main" val="1433339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you’re paying </a:t>
            </a:r>
            <a:br>
              <a:rPr lang="en-US" dirty="0" smtClean="0"/>
            </a:br>
            <a:r>
              <a:rPr lang="en-US" dirty="0" smtClean="0"/>
              <a:t>too much…</a:t>
            </a:r>
            <a:endParaRPr lang="en-US" dirty="0"/>
          </a:p>
        </p:txBody>
      </p:sp>
      <p:sp>
        <p:nvSpPr>
          <p:cNvPr id="3" name="Content Placeholder 2"/>
          <p:cNvSpPr>
            <a:spLocks noGrp="1"/>
          </p:cNvSpPr>
          <p:nvPr>
            <p:ph idx="1"/>
          </p:nvPr>
        </p:nvSpPr>
        <p:spPr/>
        <p:txBody>
          <a:bodyPr/>
          <a:lstStyle/>
          <a:p>
            <a:r>
              <a:rPr lang="en-US" dirty="0" smtClean="0"/>
              <a:t>Ask questions</a:t>
            </a:r>
          </a:p>
          <a:p>
            <a:r>
              <a:rPr lang="en-US" dirty="0" smtClean="0"/>
              <a:t>Talk to the company</a:t>
            </a:r>
          </a:p>
          <a:p>
            <a:pPr marL="166687" indent="0">
              <a:buNone/>
            </a:pPr>
            <a:endParaRPr lang="en-US" dirty="0" smtClean="0"/>
          </a:p>
          <a:p>
            <a:pPr lvl="1"/>
            <a:endParaRPr lang="en-US" dirty="0"/>
          </a:p>
        </p:txBody>
      </p:sp>
    </p:spTree>
    <p:extLst>
      <p:ext uri="{BB962C8B-B14F-4D97-AF65-F5344CB8AC3E}">
        <p14:creationId xmlns:p14="http://schemas.microsoft.com/office/powerpoint/2010/main" val="2615922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you’re paying </a:t>
            </a:r>
            <a:br>
              <a:rPr lang="en-US" dirty="0" smtClean="0"/>
            </a:br>
            <a:r>
              <a:rPr lang="en-US" dirty="0" smtClean="0"/>
              <a:t>too much…</a:t>
            </a:r>
            <a:endParaRPr lang="en-US" dirty="0"/>
          </a:p>
        </p:txBody>
      </p:sp>
      <p:sp>
        <p:nvSpPr>
          <p:cNvPr id="3" name="Content Placeholder 2"/>
          <p:cNvSpPr>
            <a:spLocks noGrp="1"/>
          </p:cNvSpPr>
          <p:nvPr>
            <p:ph idx="1"/>
          </p:nvPr>
        </p:nvSpPr>
        <p:spPr>
          <a:xfrm>
            <a:off x="381000" y="2514600"/>
            <a:ext cx="8382000" cy="3886200"/>
          </a:xfrm>
        </p:spPr>
        <p:txBody>
          <a:bodyPr>
            <a:normAutofit/>
          </a:bodyPr>
          <a:lstStyle/>
          <a:p>
            <a:r>
              <a:rPr lang="en-US" dirty="0" smtClean="0"/>
              <a:t>Ask for what you want</a:t>
            </a:r>
          </a:p>
          <a:p>
            <a:pPr lvl="1"/>
            <a:r>
              <a:rPr lang="en-US" dirty="0" smtClean="0"/>
              <a:t>How can we…</a:t>
            </a:r>
          </a:p>
          <a:p>
            <a:pPr lvl="1"/>
            <a:r>
              <a:rPr lang="en-US" dirty="0" smtClean="0"/>
              <a:t>Is there a promotion…</a:t>
            </a:r>
          </a:p>
          <a:p>
            <a:r>
              <a:rPr lang="en-US" dirty="0" smtClean="0"/>
              <a:t>Shop around</a:t>
            </a:r>
          </a:p>
          <a:p>
            <a:pPr marL="0" indent="0">
              <a:buNone/>
            </a:pPr>
            <a:endParaRPr lang="en-US" dirty="0" smtClean="0"/>
          </a:p>
          <a:p>
            <a:endParaRPr lang="en-US" dirty="0"/>
          </a:p>
        </p:txBody>
      </p:sp>
    </p:spTree>
    <p:extLst>
      <p:ext uri="{BB962C8B-B14F-4D97-AF65-F5344CB8AC3E}">
        <p14:creationId xmlns:p14="http://schemas.microsoft.com/office/powerpoint/2010/main" val="2977648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your own advocate</a:t>
            </a:r>
            <a:endParaRPr lang="en-US" dirty="0"/>
          </a:p>
        </p:txBody>
      </p:sp>
      <p:sp>
        <p:nvSpPr>
          <p:cNvPr id="3" name="Content Placeholder 2"/>
          <p:cNvSpPr>
            <a:spLocks noGrp="1"/>
          </p:cNvSpPr>
          <p:nvPr>
            <p:ph idx="1"/>
          </p:nvPr>
        </p:nvSpPr>
        <p:spPr>
          <a:xfrm>
            <a:off x="381000" y="2514600"/>
            <a:ext cx="8382000" cy="2819400"/>
          </a:xfrm>
        </p:spPr>
        <p:txBody>
          <a:bodyPr>
            <a:normAutofit fontScale="25000" lnSpcReduction="20000"/>
          </a:bodyPr>
          <a:lstStyle/>
          <a:p>
            <a:r>
              <a:rPr lang="en-US" sz="14400" dirty="0" smtClean="0"/>
              <a:t>Know what you pay</a:t>
            </a:r>
          </a:p>
          <a:p>
            <a:r>
              <a:rPr lang="en-US" sz="14400" dirty="0" smtClean="0"/>
              <a:t>Read your bills</a:t>
            </a:r>
          </a:p>
          <a:p>
            <a:r>
              <a:rPr lang="en-US" sz="14400" dirty="0" smtClean="0"/>
              <a:t>Ask questions</a:t>
            </a:r>
          </a:p>
          <a:p>
            <a:r>
              <a:rPr lang="en-US" sz="14400" dirty="0" smtClean="0"/>
              <a:t>Ask for what you want</a:t>
            </a:r>
          </a:p>
          <a:p>
            <a:pPr marL="166687" indent="0">
              <a:buNone/>
            </a:pPr>
            <a:endParaRPr lang="en-US" sz="11600" dirty="0"/>
          </a:p>
        </p:txBody>
      </p:sp>
    </p:spTree>
    <p:extLst>
      <p:ext uri="{BB962C8B-B14F-4D97-AF65-F5344CB8AC3E}">
        <p14:creationId xmlns:p14="http://schemas.microsoft.com/office/powerpoint/2010/main" val="3727305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7038264"/>
      </p:ext>
    </p:extLst>
  </p:cSld>
  <p:clrMapOvr>
    <a:masterClrMapping/>
  </p:clrMapOvr>
</p:sld>
</file>

<file path=ppt/theme/theme1.xml><?xml version="1.0" encoding="utf-8"?>
<a:theme xmlns:a="http://schemas.openxmlformats.org/drawingml/2006/main" name="Pass It On">
  <a:themeElements>
    <a:clrScheme name="Pass It On">
      <a:dk1>
        <a:sysClr val="windowText" lastClr="000000"/>
      </a:dk1>
      <a:lt1>
        <a:sysClr val="window" lastClr="FFFFFF"/>
      </a:lt1>
      <a:dk2>
        <a:srgbClr val="439BA2"/>
      </a:dk2>
      <a:lt2>
        <a:srgbClr val="FEE8D2"/>
      </a:lt2>
      <a:accent1>
        <a:srgbClr val="439BA2"/>
      </a:accent1>
      <a:accent2>
        <a:srgbClr val="439BA2"/>
      </a:accent2>
      <a:accent3>
        <a:srgbClr val="439BA2"/>
      </a:accent3>
      <a:accent4>
        <a:srgbClr val="439BA2"/>
      </a:accent4>
      <a:accent5>
        <a:srgbClr val="4BACC6"/>
      </a:accent5>
      <a:accent6>
        <a:srgbClr val="439BA2"/>
      </a:accent6>
      <a:hlink>
        <a:srgbClr val="439BA2"/>
      </a:hlink>
      <a:folHlink>
        <a:srgbClr val="439BA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IDT</Template>
  <TotalTime>1105</TotalTime>
  <Words>1307</Words>
  <Application>Microsoft Office PowerPoint</Application>
  <PresentationFormat>On-screen Show (4:3)</PresentationFormat>
  <Paragraphs>98</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Pass It On</vt:lpstr>
      <vt:lpstr>PowerPoint Presentation</vt:lpstr>
      <vt:lpstr>Paying Too Much</vt:lpstr>
      <vt:lpstr>Paying Too Much</vt:lpstr>
      <vt:lpstr>Paying Too Much</vt:lpstr>
      <vt:lpstr>Read. Every. Bill.</vt:lpstr>
      <vt:lpstr>If you’re paying  too much…</vt:lpstr>
      <vt:lpstr>If you’re paying  too much…</vt:lpstr>
      <vt:lpstr>Be your own advocate</vt:lpstr>
      <vt:lpstr>PowerPoint Presentation</vt:lpstr>
      <vt:lpstr>PowerPoint Presentation</vt:lpstr>
      <vt:lpstr>Paying Too Much</vt:lpstr>
    </vt:vector>
  </TitlesOfParts>
  <Company>Federal Trade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Imposter Scams</dc:title>
  <dc:creator>Federal Trade Commission</dc:creator>
  <cp:lastModifiedBy>Federal Trade Commission</cp:lastModifiedBy>
  <cp:revision>57</cp:revision>
  <cp:lastPrinted>2014-08-18T16:37:07Z</cp:lastPrinted>
  <dcterms:created xsi:type="dcterms:W3CDTF">2014-05-06T14:30:15Z</dcterms:created>
  <dcterms:modified xsi:type="dcterms:W3CDTF">2014-08-26T17:54:10Z</dcterms:modified>
</cp:coreProperties>
</file>